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57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F76F2D-C60A-4FE2-AA40-B810D96CF19A}"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s-PE"/>
        </a:p>
      </dgm:t>
    </dgm:pt>
    <dgm:pt modelId="{D3971481-CB3D-43C0-B74B-B106FDD28B52}">
      <dgm:prSet phldrT="[Texto]"/>
      <dgm:spPr/>
      <dgm:t>
        <a:bodyPr/>
        <a:lstStyle/>
        <a:p>
          <a:r>
            <a:rPr lang="es-PE" dirty="0" smtClean="0"/>
            <a:t>Humanos</a:t>
          </a:r>
          <a:endParaRPr lang="es-PE" dirty="0"/>
        </a:p>
      </dgm:t>
    </dgm:pt>
    <dgm:pt modelId="{389D87A1-28AE-47B8-8CD8-647E42FC097C}" type="parTrans" cxnId="{0FCF338D-BF8E-4BE5-98AC-00BA752C02AE}">
      <dgm:prSet/>
      <dgm:spPr/>
      <dgm:t>
        <a:bodyPr/>
        <a:lstStyle/>
        <a:p>
          <a:endParaRPr lang="es-PE"/>
        </a:p>
      </dgm:t>
    </dgm:pt>
    <dgm:pt modelId="{E97A2ADA-DE84-4526-8410-F93E5C005EAE}" type="sibTrans" cxnId="{0FCF338D-BF8E-4BE5-98AC-00BA752C02AE}">
      <dgm:prSet/>
      <dgm:spPr/>
      <dgm:t>
        <a:bodyPr/>
        <a:lstStyle/>
        <a:p>
          <a:endParaRPr lang="es-PE"/>
        </a:p>
      </dgm:t>
    </dgm:pt>
    <dgm:pt modelId="{DA64BB3A-8E75-4292-BF12-84116AC63CA2}">
      <dgm:prSet phldrT="[Texto]"/>
      <dgm:spPr/>
      <dgm:t>
        <a:bodyPr/>
        <a:lstStyle/>
        <a:p>
          <a:r>
            <a:rPr lang="es-PE" dirty="0" smtClean="0"/>
            <a:t>Naturaleza</a:t>
          </a:r>
          <a:endParaRPr lang="es-PE" dirty="0"/>
        </a:p>
      </dgm:t>
    </dgm:pt>
    <dgm:pt modelId="{AD72172F-5252-4324-B55C-F94CBB0F3A98}" type="parTrans" cxnId="{B13D5F5A-B6A8-4299-B237-AC2B9C5C255C}">
      <dgm:prSet/>
      <dgm:spPr/>
      <dgm:t>
        <a:bodyPr/>
        <a:lstStyle/>
        <a:p>
          <a:endParaRPr lang="es-PE"/>
        </a:p>
      </dgm:t>
    </dgm:pt>
    <dgm:pt modelId="{6483AAAD-410D-43EA-9739-130A4F7F8148}" type="sibTrans" cxnId="{B13D5F5A-B6A8-4299-B237-AC2B9C5C255C}">
      <dgm:prSet/>
      <dgm:spPr/>
      <dgm:t>
        <a:bodyPr/>
        <a:lstStyle/>
        <a:p>
          <a:endParaRPr lang="es-PE"/>
        </a:p>
      </dgm:t>
    </dgm:pt>
    <dgm:pt modelId="{4720BAF1-0C53-4754-850D-894186A8F2CE}">
      <dgm:prSet phldrT="[Texto]"/>
      <dgm:spPr/>
      <dgm:t>
        <a:bodyPr/>
        <a:lstStyle/>
        <a:p>
          <a:r>
            <a:rPr lang="es-PE" dirty="0" smtClean="0"/>
            <a:t>Deidades</a:t>
          </a:r>
          <a:endParaRPr lang="es-PE" dirty="0"/>
        </a:p>
      </dgm:t>
    </dgm:pt>
    <dgm:pt modelId="{B6A04727-3418-4BFA-A579-DE6D0B79D9ED}" type="parTrans" cxnId="{654DF33D-007B-44F0-8332-48170CE63C37}">
      <dgm:prSet/>
      <dgm:spPr/>
      <dgm:t>
        <a:bodyPr/>
        <a:lstStyle/>
        <a:p>
          <a:endParaRPr lang="es-PE"/>
        </a:p>
      </dgm:t>
    </dgm:pt>
    <dgm:pt modelId="{FD8D426E-5183-4A51-AEDA-AFE3D9108A8E}" type="sibTrans" cxnId="{654DF33D-007B-44F0-8332-48170CE63C37}">
      <dgm:prSet/>
      <dgm:spPr/>
      <dgm:t>
        <a:bodyPr/>
        <a:lstStyle/>
        <a:p>
          <a:endParaRPr lang="es-PE"/>
        </a:p>
      </dgm:t>
    </dgm:pt>
    <dgm:pt modelId="{127E1255-BF01-4356-AA8A-7751CF8293B7}" type="pres">
      <dgm:prSet presAssocID="{14F76F2D-C60A-4FE2-AA40-B810D96CF19A}" presName="Name0" presStyleCnt="0">
        <dgm:presLayoutVars>
          <dgm:dir/>
          <dgm:resizeHandles val="exact"/>
        </dgm:presLayoutVars>
      </dgm:prSet>
      <dgm:spPr/>
      <dgm:t>
        <a:bodyPr/>
        <a:lstStyle/>
        <a:p>
          <a:endParaRPr lang="es-PE"/>
        </a:p>
      </dgm:t>
    </dgm:pt>
    <dgm:pt modelId="{DB064471-2A4E-49BF-98BD-11B60F0535CA}" type="pres">
      <dgm:prSet presAssocID="{D3971481-CB3D-43C0-B74B-B106FDD28B52}" presName="node" presStyleLbl="node1" presStyleIdx="0" presStyleCnt="3">
        <dgm:presLayoutVars>
          <dgm:bulletEnabled val="1"/>
        </dgm:presLayoutVars>
      </dgm:prSet>
      <dgm:spPr/>
      <dgm:t>
        <a:bodyPr/>
        <a:lstStyle/>
        <a:p>
          <a:endParaRPr lang="es-PE"/>
        </a:p>
      </dgm:t>
    </dgm:pt>
    <dgm:pt modelId="{43334350-3BB3-464B-989F-B6800697378F}" type="pres">
      <dgm:prSet presAssocID="{E97A2ADA-DE84-4526-8410-F93E5C005EAE}" presName="sibTrans" presStyleLbl="sibTrans2D1" presStyleIdx="0" presStyleCnt="3"/>
      <dgm:spPr/>
      <dgm:t>
        <a:bodyPr/>
        <a:lstStyle/>
        <a:p>
          <a:endParaRPr lang="es-PE"/>
        </a:p>
      </dgm:t>
    </dgm:pt>
    <dgm:pt modelId="{7A34FDC1-C663-4A70-B0B5-6F6225C21BEE}" type="pres">
      <dgm:prSet presAssocID="{E97A2ADA-DE84-4526-8410-F93E5C005EAE}" presName="connectorText" presStyleLbl="sibTrans2D1" presStyleIdx="0" presStyleCnt="3"/>
      <dgm:spPr/>
      <dgm:t>
        <a:bodyPr/>
        <a:lstStyle/>
        <a:p>
          <a:endParaRPr lang="es-PE"/>
        </a:p>
      </dgm:t>
    </dgm:pt>
    <dgm:pt modelId="{627A662C-9728-4E25-8DC8-55B83F24CA21}" type="pres">
      <dgm:prSet presAssocID="{DA64BB3A-8E75-4292-BF12-84116AC63CA2}" presName="node" presStyleLbl="node1" presStyleIdx="1" presStyleCnt="3">
        <dgm:presLayoutVars>
          <dgm:bulletEnabled val="1"/>
        </dgm:presLayoutVars>
      </dgm:prSet>
      <dgm:spPr/>
      <dgm:t>
        <a:bodyPr/>
        <a:lstStyle/>
        <a:p>
          <a:endParaRPr lang="es-PE"/>
        </a:p>
      </dgm:t>
    </dgm:pt>
    <dgm:pt modelId="{5E261218-A4AF-4F5E-A13F-2D782C1CDDEF}" type="pres">
      <dgm:prSet presAssocID="{6483AAAD-410D-43EA-9739-130A4F7F8148}" presName="sibTrans" presStyleLbl="sibTrans2D1" presStyleIdx="1" presStyleCnt="3"/>
      <dgm:spPr/>
      <dgm:t>
        <a:bodyPr/>
        <a:lstStyle/>
        <a:p>
          <a:endParaRPr lang="es-PE"/>
        </a:p>
      </dgm:t>
    </dgm:pt>
    <dgm:pt modelId="{F4D70DB9-93E9-43E2-A886-25C55AFDFB77}" type="pres">
      <dgm:prSet presAssocID="{6483AAAD-410D-43EA-9739-130A4F7F8148}" presName="connectorText" presStyleLbl="sibTrans2D1" presStyleIdx="1" presStyleCnt="3"/>
      <dgm:spPr/>
      <dgm:t>
        <a:bodyPr/>
        <a:lstStyle/>
        <a:p>
          <a:endParaRPr lang="es-PE"/>
        </a:p>
      </dgm:t>
    </dgm:pt>
    <dgm:pt modelId="{4FC34615-2C35-4A6F-B324-7F12450685E9}" type="pres">
      <dgm:prSet presAssocID="{4720BAF1-0C53-4754-850D-894186A8F2CE}" presName="node" presStyleLbl="node1" presStyleIdx="2" presStyleCnt="3">
        <dgm:presLayoutVars>
          <dgm:bulletEnabled val="1"/>
        </dgm:presLayoutVars>
      </dgm:prSet>
      <dgm:spPr/>
      <dgm:t>
        <a:bodyPr/>
        <a:lstStyle/>
        <a:p>
          <a:endParaRPr lang="es-PE"/>
        </a:p>
      </dgm:t>
    </dgm:pt>
    <dgm:pt modelId="{AE2EF183-68EC-41A0-8835-7D20F49F8D09}" type="pres">
      <dgm:prSet presAssocID="{FD8D426E-5183-4A51-AEDA-AFE3D9108A8E}" presName="sibTrans" presStyleLbl="sibTrans2D1" presStyleIdx="2" presStyleCnt="3"/>
      <dgm:spPr/>
      <dgm:t>
        <a:bodyPr/>
        <a:lstStyle/>
        <a:p>
          <a:endParaRPr lang="es-PE"/>
        </a:p>
      </dgm:t>
    </dgm:pt>
    <dgm:pt modelId="{B8E36AE1-039D-47C7-A901-55F2D9FBF888}" type="pres">
      <dgm:prSet presAssocID="{FD8D426E-5183-4A51-AEDA-AFE3D9108A8E}" presName="connectorText" presStyleLbl="sibTrans2D1" presStyleIdx="2" presStyleCnt="3"/>
      <dgm:spPr/>
      <dgm:t>
        <a:bodyPr/>
        <a:lstStyle/>
        <a:p>
          <a:endParaRPr lang="es-PE"/>
        </a:p>
      </dgm:t>
    </dgm:pt>
  </dgm:ptLst>
  <dgm:cxnLst>
    <dgm:cxn modelId="{83C8D19A-CED6-47E1-9EBA-F0BD0183C53A}" type="presOf" srcId="{4720BAF1-0C53-4754-850D-894186A8F2CE}" destId="{4FC34615-2C35-4A6F-B324-7F12450685E9}" srcOrd="0" destOrd="0" presId="urn:microsoft.com/office/officeart/2005/8/layout/cycle7"/>
    <dgm:cxn modelId="{E2E3A528-296C-4033-B249-15C5A154631D}" type="presOf" srcId="{DA64BB3A-8E75-4292-BF12-84116AC63CA2}" destId="{627A662C-9728-4E25-8DC8-55B83F24CA21}" srcOrd="0" destOrd="0" presId="urn:microsoft.com/office/officeart/2005/8/layout/cycle7"/>
    <dgm:cxn modelId="{0FCF338D-BF8E-4BE5-98AC-00BA752C02AE}" srcId="{14F76F2D-C60A-4FE2-AA40-B810D96CF19A}" destId="{D3971481-CB3D-43C0-B74B-B106FDD28B52}" srcOrd="0" destOrd="0" parTransId="{389D87A1-28AE-47B8-8CD8-647E42FC097C}" sibTransId="{E97A2ADA-DE84-4526-8410-F93E5C005EAE}"/>
    <dgm:cxn modelId="{662AF754-7C4C-4285-A5B2-44F5D7347890}" type="presOf" srcId="{6483AAAD-410D-43EA-9739-130A4F7F8148}" destId="{5E261218-A4AF-4F5E-A13F-2D782C1CDDEF}" srcOrd="0" destOrd="0" presId="urn:microsoft.com/office/officeart/2005/8/layout/cycle7"/>
    <dgm:cxn modelId="{B13D5F5A-B6A8-4299-B237-AC2B9C5C255C}" srcId="{14F76F2D-C60A-4FE2-AA40-B810D96CF19A}" destId="{DA64BB3A-8E75-4292-BF12-84116AC63CA2}" srcOrd="1" destOrd="0" parTransId="{AD72172F-5252-4324-B55C-F94CBB0F3A98}" sibTransId="{6483AAAD-410D-43EA-9739-130A4F7F8148}"/>
    <dgm:cxn modelId="{654DF33D-007B-44F0-8332-48170CE63C37}" srcId="{14F76F2D-C60A-4FE2-AA40-B810D96CF19A}" destId="{4720BAF1-0C53-4754-850D-894186A8F2CE}" srcOrd="2" destOrd="0" parTransId="{B6A04727-3418-4BFA-A579-DE6D0B79D9ED}" sibTransId="{FD8D426E-5183-4A51-AEDA-AFE3D9108A8E}"/>
    <dgm:cxn modelId="{D4DC3AE7-8A1C-4F74-B685-17321B0AE94B}" type="presOf" srcId="{FD8D426E-5183-4A51-AEDA-AFE3D9108A8E}" destId="{AE2EF183-68EC-41A0-8835-7D20F49F8D09}" srcOrd="0" destOrd="0" presId="urn:microsoft.com/office/officeart/2005/8/layout/cycle7"/>
    <dgm:cxn modelId="{6B82C8FB-E480-42CE-A338-DDAA82EEFC41}" type="presOf" srcId="{14F76F2D-C60A-4FE2-AA40-B810D96CF19A}" destId="{127E1255-BF01-4356-AA8A-7751CF8293B7}" srcOrd="0" destOrd="0" presId="urn:microsoft.com/office/officeart/2005/8/layout/cycle7"/>
    <dgm:cxn modelId="{F190F1BF-0E80-41EB-A938-C6B78565B8BF}" type="presOf" srcId="{FD8D426E-5183-4A51-AEDA-AFE3D9108A8E}" destId="{B8E36AE1-039D-47C7-A901-55F2D9FBF888}" srcOrd="1" destOrd="0" presId="urn:microsoft.com/office/officeart/2005/8/layout/cycle7"/>
    <dgm:cxn modelId="{6A1FADCA-BEB2-448B-B555-0C65AEAB6017}" type="presOf" srcId="{E97A2ADA-DE84-4526-8410-F93E5C005EAE}" destId="{7A34FDC1-C663-4A70-B0B5-6F6225C21BEE}" srcOrd="1" destOrd="0" presId="urn:microsoft.com/office/officeart/2005/8/layout/cycle7"/>
    <dgm:cxn modelId="{EB28E33D-AADB-4BD6-96AB-5C82FD1FBBB9}" type="presOf" srcId="{D3971481-CB3D-43C0-B74B-B106FDD28B52}" destId="{DB064471-2A4E-49BF-98BD-11B60F0535CA}" srcOrd="0" destOrd="0" presId="urn:microsoft.com/office/officeart/2005/8/layout/cycle7"/>
    <dgm:cxn modelId="{5FBBC565-438F-4056-AD08-B097979B74A2}" type="presOf" srcId="{E97A2ADA-DE84-4526-8410-F93E5C005EAE}" destId="{43334350-3BB3-464B-989F-B6800697378F}" srcOrd="0" destOrd="0" presId="urn:microsoft.com/office/officeart/2005/8/layout/cycle7"/>
    <dgm:cxn modelId="{FF4000EA-4127-4B47-87A7-55EE7FA71076}" type="presOf" srcId="{6483AAAD-410D-43EA-9739-130A4F7F8148}" destId="{F4D70DB9-93E9-43E2-A886-25C55AFDFB77}" srcOrd="1" destOrd="0" presId="urn:microsoft.com/office/officeart/2005/8/layout/cycle7"/>
    <dgm:cxn modelId="{8D38543C-11E6-4C7D-A466-D702E19D89E0}" type="presParOf" srcId="{127E1255-BF01-4356-AA8A-7751CF8293B7}" destId="{DB064471-2A4E-49BF-98BD-11B60F0535CA}" srcOrd="0" destOrd="0" presId="urn:microsoft.com/office/officeart/2005/8/layout/cycle7"/>
    <dgm:cxn modelId="{88B439EA-971A-4357-9504-FE1101C6CBBC}" type="presParOf" srcId="{127E1255-BF01-4356-AA8A-7751CF8293B7}" destId="{43334350-3BB3-464B-989F-B6800697378F}" srcOrd="1" destOrd="0" presId="urn:microsoft.com/office/officeart/2005/8/layout/cycle7"/>
    <dgm:cxn modelId="{B8B40BF8-C3CF-4095-90D3-24C24B343154}" type="presParOf" srcId="{43334350-3BB3-464B-989F-B6800697378F}" destId="{7A34FDC1-C663-4A70-B0B5-6F6225C21BEE}" srcOrd="0" destOrd="0" presId="urn:microsoft.com/office/officeart/2005/8/layout/cycle7"/>
    <dgm:cxn modelId="{43ABDAC8-581D-47C0-8ED5-8F05CE39970B}" type="presParOf" srcId="{127E1255-BF01-4356-AA8A-7751CF8293B7}" destId="{627A662C-9728-4E25-8DC8-55B83F24CA21}" srcOrd="2" destOrd="0" presId="urn:microsoft.com/office/officeart/2005/8/layout/cycle7"/>
    <dgm:cxn modelId="{D1C9467A-616A-463C-A3F4-335DD55675FC}" type="presParOf" srcId="{127E1255-BF01-4356-AA8A-7751CF8293B7}" destId="{5E261218-A4AF-4F5E-A13F-2D782C1CDDEF}" srcOrd="3" destOrd="0" presId="urn:microsoft.com/office/officeart/2005/8/layout/cycle7"/>
    <dgm:cxn modelId="{2E74B126-DF02-428A-ABAC-0AA2FD1BA52E}" type="presParOf" srcId="{5E261218-A4AF-4F5E-A13F-2D782C1CDDEF}" destId="{F4D70DB9-93E9-43E2-A886-25C55AFDFB77}" srcOrd="0" destOrd="0" presId="urn:microsoft.com/office/officeart/2005/8/layout/cycle7"/>
    <dgm:cxn modelId="{0846571B-59F0-4F3D-8D96-E91BE5BF3E82}" type="presParOf" srcId="{127E1255-BF01-4356-AA8A-7751CF8293B7}" destId="{4FC34615-2C35-4A6F-B324-7F12450685E9}" srcOrd="4" destOrd="0" presId="urn:microsoft.com/office/officeart/2005/8/layout/cycle7"/>
    <dgm:cxn modelId="{DC469592-9DA0-46F0-A699-0F3C22B53667}" type="presParOf" srcId="{127E1255-BF01-4356-AA8A-7751CF8293B7}" destId="{AE2EF183-68EC-41A0-8835-7D20F49F8D09}" srcOrd="5" destOrd="0" presId="urn:microsoft.com/office/officeart/2005/8/layout/cycle7"/>
    <dgm:cxn modelId="{CEF3C1C4-1ABC-4FF8-8405-29F028049943}" type="presParOf" srcId="{AE2EF183-68EC-41A0-8835-7D20F49F8D09}" destId="{B8E36AE1-039D-47C7-A901-55F2D9FBF888}"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4BB05B-D539-46BA-904C-EE7F3280D4BB}"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s-PE"/>
        </a:p>
      </dgm:t>
    </dgm:pt>
    <dgm:pt modelId="{57F9D53C-2B18-4232-8076-ECDC2F6254AA}">
      <dgm:prSet phldrT="[Texto]"/>
      <dgm:spPr/>
      <dgm:t>
        <a:bodyPr/>
        <a:lstStyle/>
        <a:p>
          <a:r>
            <a:rPr lang="es-PE" dirty="0" smtClean="0"/>
            <a:t>Educar  al “</a:t>
          </a:r>
          <a:r>
            <a:rPr lang="es-PE" dirty="0" err="1" smtClean="0"/>
            <a:t>allin</a:t>
          </a:r>
          <a:r>
            <a:rPr lang="es-PE" dirty="0" smtClean="0"/>
            <a:t> runa” para el buen vivir</a:t>
          </a:r>
          <a:endParaRPr lang="es-PE" dirty="0"/>
        </a:p>
      </dgm:t>
    </dgm:pt>
    <dgm:pt modelId="{E5D90AF6-988A-4930-9634-51A4C7A36B2D}" type="parTrans" cxnId="{DE31A13F-173C-4846-A618-859FAF938ABE}">
      <dgm:prSet/>
      <dgm:spPr/>
      <dgm:t>
        <a:bodyPr/>
        <a:lstStyle/>
        <a:p>
          <a:endParaRPr lang="es-PE"/>
        </a:p>
      </dgm:t>
    </dgm:pt>
    <dgm:pt modelId="{33B4112A-4629-4D7E-8D7E-6C03AE70841B}" type="sibTrans" cxnId="{DE31A13F-173C-4846-A618-859FAF938ABE}">
      <dgm:prSet/>
      <dgm:spPr/>
      <dgm:t>
        <a:bodyPr/>
        <a:lstStyle/>
        <a:p>
          <a:endParaRPr lang="es-PE"/>
        </a:p>
      </dgm:t>
    </dgm:pt>
    <dgm:pt modelId="{669A53D0-181B-4390-9D0E-A8FD5EA9ADF1}">
      <dgm:prSet phldrT="[Texto]"/>
      <dgm:spPr/>
      <dgm:t>
        <a:bodyPr/>
        <a:lstStyle/>
        <a:p>
          <a:r>
            <a:rPr lang="es-PE" dirty="0" smtClean="0"/>
            <a:t>Ser creativos e imaginativos</a:t>
          </a:r>
          <a:endParaRPr lang="es-PE" dirty="0"/>
        </a:p>
      </dgm:t>
    </dgm:pt>
    <dgm:pt modelId="{0D16F744-D105-40C5-A3B5-78EAD2A71264}" type="parTrans" cxnId="{405A4EF8-C77D-410B-A927-66336F6FFF32}">
      <dgm:prSet/>
      <dgm:spPr/>
      <dgm:t>
        <a:bodyPr/>
        <a:lstStyle/>
        <a:p>
          <a:endParaRPr lang="es-PE"/>
        </a:p>
      </dgm:t>
    </dgm:pt>
    <dgm:pt modelId="{BA20A814-D0E2-4880-AB63-2615DE955FF5}" type="sibTrans" cxnId="{405A4EF8-C77D-410B-A927-66336F6FFF32}">
      <dgm:prSet/>
      <dgm:spPr/>
      <dgm:t>
        <a:bodyPr/>
        <a:lstStyle/>
        <a:p>
          <a:endParaRPr lang="es-PE"/>
        </a:p>
      </dgm:t>
    </dgm:pt>
    <dgm:pt modelId="{C08872FF-14F9-4259-BA22-7BAA13C66388}">
      <dgm:prSet phldrT="[Texto]"/>
      <dgm:spPr/>
      <dgm:t>
        <a:bodyPr/>
        <a:lstStyle/>
        <a:p>
          <a:r>
            <a:rPr lang="es-PE" dirty="0" smtClean="0"/>
            <a:t>Aprender a vivir en diversidad.</a:t>
          </a:r>
          <a:endParaRPr lang="es-PE" dirty="0"/>
        </a:p>
      </dgm:t>
    </dgm:pt>
    <dgm:pt modelId="{EAE14114-A4FF-4EC6-8D10-D522DD2E45CB}" type="parTrans" cxnId="{71BB8A54-FBF2-4BFE-BE1E-5A7F8074D95C}">
      <dgm:prSet/>
      <dgm:spPr/>
      <dgm:t>
        <a:bodyPr/>
        <a:lstStyle/>
        <a:p>
          <a:endParaRPr lang="es-PE"/>
        </a:p>
      </dgm:t>
    </dgm:pt>
    <dgm:pt modelId="{3A1193D3-BA2C-4288-B791-D0D5E403C06C}" type="sibTrans" cxnId="{71BB8A54-FBF2-4BFE-BE1E-5A7F8074D95C}">
      <dgm:prSet/>
      <dgm:spPr/>
      <dgm:t>
        <a:bodyPr/>
        <a:lstStyle/>
        <a:p>
          <a:endParaRPr lang="es-PE"/>
        </a:p>
      </dgm:t>
    </dgm:pt>
    <dgm:pt modelId="{2F56CD3B-8431-4F13-9834-45250D2922F3}">
      <dgm:prSet phldrT="[Texto]"/>
      <dgm:spPr/>
      <dgm:t>
        <a:bodyPr/>
        <a:lstStyle/>
        <a:p>
          <a:r>
            <a:rPr lang="es-PE" dirty="0" smtClean="0"/>
            <a:t>Ser personas de respeto</a:t>
          </a:r>
          <a:endParaRPr lang="es-PE" dirty="0"/>
        </a:p>
      </dgm:t>
    </dgm:pt>
    <dgm:pt modelId="{D8ED39A8-A44F-482A-A49B-8888537C9FEE}" type="parTrans" cxnId="{CA6AEDBC-9499-4537-8A66-13D79D58D296}">
      <dgm:prSet/>
      <dgm:spPr/>
      <dgm:t>
        <a:bodyPr/>
        <a:lstStyle/>
        <a:p>
          <a:endParaRPr lang="es-PE"/>
        </a:p>
      </dgm:t>
    </dgm:pt>
    <dgm:pt modelId="{E82BE686-C16F-477F-AAA9-E49680E177D5}" type="sibTrans" cxnId="{CA6AEDBC-9499-4537-8A66-13D79D58D296}">
      <dgm:prSet/>
      <dgm:spPr/>
      <dgm:t>
        <a:bodyPr/>
        <a:lstStyle/>
        <a:p>
          <a:endParaRPr lang="es-PE"/>
        </a:p>
      </dgm:t>
    </dgm:pt>
    <dgm:pt modelId="{7771DAF9-091C-4764-BAAC-80740DAC42D9}">
      <dgm:prSet phldrT="[Texto]"/>
      <dgm:spPr/>
      <dgm:t>
        <a:bodyPr/>
        <a:lstStyle/>
        <a:p>
          <a:r>
            <a:rPr lang="es-PE" dirty="0" smtClean="0"/>
            <a:t>Aprender a servir a la comunidad </a:t>
          </a:r>
          <a:endParaRPr lang="es-PE" dirty="0"/>
        </a:p>
      </dgm:t>
    </dgm:pt>
    <dgm:pt modelId="{41674B54-16D1-4E37-9F6B-0F47F7C6D5F0}" type="parTrans" cxnId="{B395B8A9-7FDD-4D13-9A73-FED0192D4524}">
      <dgm:prSet/>
      <dgm:spPr/>
      <dgm:t>
        <a:bodyPr/>
        <a:lstStyle/>
        <a:p>
          <a:endParaRPr lang="es-PE"/>
        </a:p>
      </dgm:t>
    </dgm:pt>
    <dgm:pt modelId="{39D47EFF-DC41-4447-A5D7-65908C2310D6}" type="sibTrans" cxnId="{B395B8A9-7FDD-4D13-9A73-FED0192D4524}">
      <dgm:prSet/>
      <dgm:spPr/>
      <dgm:t>
        <a:bodyPr/>
        <a:lstStyle/>
        <a:p>
          <a:endParaRPr lang="es-PE"/>
        </a:p>
      </dgm:t>
    </dgm:pt>
    <dgm:pt modelId="{8B5AD545-D23F-49E2-93FF-4CCF82F61A43}" type="pres">
      <dgm:prSet presAssocID="{4E4BB05B-D539-46BA-904C-EE7F3280D4BB}" presName="Name0" presStyleCnt="0">
        <dgm:presLayoutVars>
          <dgm:chMax val="1"/>
          <dgm:dir/>
          <dgm:animLvl val="ctr"/>
          <dgm:resizeHandles val="exact"/>
        </dgm:presLayoutVars>
      </dgm:prSet>
      <dgm:spPr/>
      <dgm:t>
        <a:bodyPr/>
        <a:lstStyle/>
        <a:p>
          <a:endParaRPr lang="es-PE"/>
        </a:p>
      </dgm:t>
    </dgm:pt>
    <dgm:pt modelId="{BCB6E63C-6319-417D-82CE-0E10242341C8}" type="pres">
      <dgm:prSet presAssocID="{57F9D53C-2B18-4232-8076-ECDC2F6254AA}" presName="centerShape" presStyleLbl="node0" presStyleIdx="0" presStyleCnt="1"/>
      <dgm:spPr/>
      <dgm:t>
        <a:bodyPr/>
        <a:lstStyle/>
        <a:p>
          <a:endParaRPr lang="es-PE"/>
        </a:p>
      </dgm:t>
    </dgm:pt>
    <dgm:pt modelId="{0D0CB6F7-9094-4033-B929-F3CC42A471F0}" type="pres">
      <dgm:prSet presAssocID="{669A53D0-181B-4390-9D0E-A8FD5EA9ADF1}" presName="node" presStyleLbl="node1" presStyleIdx="0" presStyleCnt="4">
        <dgm:presLayoutVars>
          <dgm:bulletEnabled val="1"/>
        </dgm:presLayoutVars>
      </dgm:prSet>
      <dgm:spPr/>
      <dgm:t>
        <a:bodyPr/>
        <a:lstStyle/>
        <a:p>
          <a:endParaRPr lang="es-PE"/>
        </a:p>
      </dgm:t>
    </dgm:pt>
    <dgm:pt modelId="{F79B3904-7B13-486E-8914-C9DF399ED361}" type="pres">
      <dgm:prSet presAssocID="{669A53D0-181B-4390-9D0E-A8FD5EA9ADF1}" presName="dummy" presStyleCnt="0"/>
      <dgm:spPr/>
    </dgm:pt>
    <dgm:pt modelId="{1AA2789D-DA33-43BF-8171-28714D1F312C}" type="pres">
      <dgm:prSet presAssocID="{BA20A814-D0E2-4880-AB63-2615DE955FF5}" presName="sibTrans" presStyleLbl="sibTrans2D1" presStyleIdx="0" presStyleCnt="4"/>
      <dgm:spPr/>
      <dgm:t>
        <a:bodyPr/>
        <a:lstStyle/>
        <a:p>
          <a:endParaRPr lang="es-PE"/>
        </a:p>
      </dgm:t>
    </dgm:pt>
    <dgm:pt modelId="{726CC0F6-A757-4577-80ED-E97A7DE3CB60}" type="pres">
      <dgm:prSet presAssocID="{C08872FF-14F9-4259-BA22-7BAA13C66388}" presName="node" presStyleLbl="node1" presStyleIdx="1" presStyleCnt="4">
        <dgm:presLayoutVars>
          <dgm:bulletEnabled val="1"/>
        </dgm:presLayoutVars>
      </dgm:prSet>
      <dgm:spPr/>
      <dgm:t>
        <a:bodyPr/>
        <a:lstStyle/>
        <a:p>
          <a:endParaRPr lang="es-PE"/>
        </a:p>
      </dgm:t>
    </dgm:pt>
    <dgm:pt modelId="{068FE7E2-69C2-481A-8F73-B8BCADFE2B58}" type="pres">
      <dgm:prSet presAssocID="{C08872FF-14F9-4259-BA22-7BAA13C66388}" presName="dummy" presStyleCnt="0"/>
      <dgm:spPr/>
    </dgm:pt>
    <dgm:pt modelId="{E9FBCBF1-75BF-46EE-90C0-30E4089BDEFA}" type="pres">
      <dgm:prSet presAssocID="{3A1193D3-BA2C-4288-B791-D0D5E403C06C}" presName="sibTrans" presStyleLbl="sibTrans2D1" presStyleIdx="1" presStyleCnt="4"/>
      <dgm:spPr/>
      <dgm:t>
        <a:bodyPr/>
        <a:lstStyle/>
        <a:p>
          <a:endParaRPr lang="es-PE"/>
        </a:p>
      </dgm:t>
    </dgm:pt>
    <dgm:pt modelId="{07909AA9-6A82-47A5-A123-633C04B74527}" type="pres">
      <dgm:prSet presAssocID="{2F56CD3B-8431-4F13-9834-45250D2922F3}" presName="node" presStyleLbl="node1" presStyleIdx="2" presStyleCnt="4">
        <dgm:presLayoutVars>
          <dgm:bulletEnabled val="1"/>
        </dgm:presLayoutVars>
      </dgm:prSet>
      <dgm:spPr/>
      <dgm:t>
        <a:bodyPr/>
        <a:lstStyle/>
        <a:p>
          <a:endParaRPr lang="es-PE"/>
        </a:p>
      </dgm:t>
    </dgm:pt>
    <dgm:pt modelId="{D25F9A4A-6E2F-43AF-A33F-0B4904C9A54F}" type="pres">
      <dgm:prSet presAssocID="{2F56CD3B-8431-4F13-9834-45250D2922F3}" presName="dummy" presStyleCnt="0"/>
      <dgm:spPr/>
    </dgm:pt>
    <dgm:pt modelId="{4AEF0D62-819E-4E55-B9BE-C806C19217AF}" type="pres">
      <dgm:prSet presAssocID="{E82BE686-C16F-477F-AAA9-E49680E177D5}" presName="sibTrans" presStyleLbl="sibTrans2D1" presStyleIdx="2" presStyleCnt="4"/>
      <dgm:spPr/>
      <dgm:t>
        <a:bodyPr/>
        <a:lstStyle/>
        <a:p>
          <a:endParaRPr lang="es-PE"/>
        </a:p>
      </dgm:t>
    </dgm:pt>
    <dgm:pt modelId="{1241530C-3587-4D9A-908C-892B9FD3847C}" type="pres">
      <dgm:prSet presAssocID="{7771DAF9-091C-4764-BAAC-80740DAC42D9}" presName="node" presStyleLbl="node1" presStyleIdx="3" presStyleCnt="4">
        <dgm:presLayoutVars>
          <dgm:bulletEnabled val="1"/>
        </dgm:presLayoutVars>
      </dgm:prSet>
      <dgm:spPr/>
      <dgm:t>
        <a:bodyPr/>
        <a:lstStyle/>
        <a:p>
          <a:endParaRPr lang="es-PE"/>
        </a:p>
      </dgm:t>
    </dgm:pt>
    <dgm:pt modelId="{603AB312-4344-44D6-A49D-538EA5891A49}" type="pres">
      <dgm:prSet presAssocID="{7771DAF9-091C-4764-BAAC-80740DAC42D9}" presName="dummy" presStyleCnt="0"/>
      <dgm:spPr/>
    </dgm:pt>
    <dgm:pt modelId="{6780C429-F4EA-40A1-80CE-B5A66A4D93C1}" type="pres">
      <dgm:prSet presAssocID="{39D47EFF-DC41-4447-A5D7-65908C2310D6}" presName="sibTrans" presStyleLbl="sibTrans2D1" presStyleIdx="3" presStyleCnt="4"/>
      <dgm:spPr/>
      <dgm:t>
        <a:bodyPr/>
        <a:lstStyle/>
        <a:p>
          <a:endParaRPr lang="es-PE"/>
        </a:p>
      </dgm:t>
    </dgm:pt>
  </dgm:ptLst>
  <dgm:cxnLst>
    <dgm:cxn modelId="{7896940B-3BC7-4BD1-8BC7-A29924CEADFE}" type="presOf" srcId="{2F56CD3B-8431-4F13-9834-45250D2922F3}" destId="{07909AA9-6A82-47A5-A123-633C04B74527}" srcOrd="0" destOrd="0" presId="urn:microsoft.com/office/officeart/2005/8/layout/radial6"/>
    <dgm:cxn modelId="{190D15EA-0B2D-4F07-977B-C938AA13F37E}" type="presOf" srcId="{E82BE686-C16F-477F-AAA9-E49680E177D5}" destId="{4AEF0D62-819E-4E55-B9BE-C806C19217AF}" srcOrd="0" destOrd="0" presId="urn:microsoft.com/office/officeart/2005/8/layout/radial6"/>
    <dgm:cxn modelId="{84C7FA76-1D77-4B10-9521-E15FB5B8B778}" type="presOf" srcId="{BA20A814-D0E2-4880-AB63-2615DE955FF5}" destId="{1AA2789D-DA33-43BF-8171-28714D1F312C}" srcOrd="0" destOrd="0" presId="urn:microsoft.com/office/officeart/2005/8/layout/radial6"/>
    <dgm:cxn modelId="{1BF37AE1-9D51-4FDD-8EF9-E1D9541A1E0E}" type="presOf" srcId="{C08872FF-14F9-4259-BA22-7BAA13C66388}" destId="{726CC0F6-A757-4577-80ED-E97A7DE3CB60}" srcOrd="0" destOrd="0" presId="urn:microsoft.com/office/officeart/2005/8/layout/radial6"/>
    <dgm:cxn modelId="{DE31A13F-173C-4846-A618-859FAF938ABE}" srcId="{4E4BB05B-D539-46BA-904C-EE7F3280D4BB}" destId="{57F9D53C-2B18-4232-8076-ECDC2F6254AA}" srcOrd="0" destOrd="0" parTransId="{E5D90AF6-988A-4930-9634-51A4C7A36B2D}" sibTransId="{33B4112A-4629-4D7E-8D7E-6C03AE70841B}"/>
    <dgm:cxn modelId="{E286914D-BC7E-4637-82A5-CBE49BF9441E}" type="presOf" srcId="{669A53D0-181B-4390-9D0E-A8FD5EA9ADF1}" destId="{0D0CB6F7-9094-4033-B929-F3CC42A471F0}" srcOrd="0" destOrd="0" presId="urn:microsoft.com/office/officeart/2005/8/layout/radial6"/>
    <dgm:cxn modelId="{768CF7FD-A5E9-4C43-969C-97E869335C72}" type="presOf" srcId="{4E4BB05B-D539-46BA-904C-EE7F3280D4BB}" destId="{8B5AD545-D23F-49E2-93FF-4CCF82F61A43}" srcOrd="0" destOrd="0" presId="urn:microsoft.com/office/officeart/2005/8/layout/radial6"/>
    <dgm:cxn modelId="{DE311AC3-BCB7-422C-8DB7-A93A18D52A79}" type="presOf" srcId="{7771DAF9-091C-4764-BAAC-80740DAC42D9}" destId="{1241530C-3587-4D9A-908C-892B9FD3847C}" srcOrd="0" destOrd="0" presId="urn:microsoft.com/office/officeart/2005/8/layout/radial6"/>
    <dgm:cxn modelId="{405A4EF8-C77D-410B-A927-66336F6FFF32}" srcId="{57F9D53C-2B18-4232-8076-ECDC2F6254AA}" destId="{669A53D0-181B-4390-9D0E-A8FD5EA9ADF1}" srcOrd="0" destOrd="0" parTransId="{0D16F744-D105-40C5-A3B5-78EAD2A71264}" sibTransId="{BA20A814-D0E2-4880-AB63-2615DE955FF5}"/>
    <dgm:cxn modelId="{9E49ACE1-7266-4A1C-B662-101C075099CE}" type="presOf" srcId="{57F9D53C-2B18-4232-8076-ECDC2F6254AA}" destId="{BCB6E63C-6319-417D-82CE-0E10242341C8}" srcOrd="0" destOrd="0" presId="urn:microsoft.com/office/officeart/2005/8/layout/radial6"/>
    <dgm:cxn modelId="{CA6AEDBC-9499-4537-8A66-13D79D58D296}" srcId="{57F9D53C-2B18-4232-8076-ECDC2F6254AA}" destId="{2F56CD3B-8431-4F13-9834-45250D2922F3}" srcOrd="2" destOrd="0" parTransId="{D8ED39A8-A44F-482A-A49B-8888537C9FEE}" sibTransId="{E82BE686-C16F-477F-AAA9-E49680E177D5}"/>
    <dgm:cxn modelId="{258ED48E-7AA6-4AA8-9229-D49B68744768}" type="presOf" srcId="{3A1193D3-BA2C-4288-B791-D0D5E403C06C}" destId="{E9FBCBF1-75BF-46EE-90C0-30E4089BDEFA}" srcOrd="0" destOrd="0" presId="urn:microsoft.com/office/officeart/2005/8/layout/radial6"/>
    <dgm:cxn modelId="{5F092B70-ED70-4A8D-8FAB-94EC163935C2}" type="presOf" srcId="{39D47EFF-DC41-4447-A5D7-65908C2310D6}" destId="{6780C429-F4EA-40A1-80CE-B5A66A4D93C1}" srcOrd="0" destOrd="0" presId="urn:microsoft.com/office/officeart/2005/8/layout/radial6"/>
    <dgm:cxn modelId="{71BB8A54-FBF2-4BFE-BE1E-5A7F8074D95C}" srcId="{57F9D53C-2B18-4232-8076-ECDC2F6254AA}" destId="{C08872FF-14F9-4259-BA22-7BAA13C66388}" srcOrd="1" destOrd="0" parTransId="{EAE14114-A4FF-4EC6-8D10-D522DD2E45CB}" sibTransId="{3A1193D3-BA2C-4288-B791-D0D5E403C06C}"/>
    <dgm:cxn modelId="{B395B8A9-7FDD-4D13-9A73-FED0192D4524}" srcId="{57F9D53C-2B18-4232-8076-ECDC2F6254AA}" destId="{7771DAF9-091C-4764-BAAC-80740DAC42D9}" srcOrd="3" destOrd="0" parTransId="{41674B54-16D1-4E37-9F6B-0F47F7C6D5F0}" sibTransId="{39D47EFF-DC41-4447-A5D7-65908C2310D6}"/>
    <dgm:cxn modelId="{17C26FAA-24A9-4774-BCF4-66B5129A8F56}" type="presParOf" srcId="{8B5AD545-D23F-49E2-93FF-4CCF82F61A43}" destId="{BCB6E63C-6319-417D-82CE-0E10242341C8}" srcOrd="0" destOrd="0" presId="urn:microsoft.com/office/officeart/2005/8/layout/radial6"/>
    <dgm:cxn modelId="{B4475A71-025B-40C3-BE58-612599A148D8}" type="presParOf" srcId="{8B5AD545-D23F-49E2-93FF-4CCF82F61A43}" destId="{0D0CB6F7-9094-4033-B929-F3CC42A471F0}" srcOrd="1" destOrd="0" presId="urn:microsoft.com/office/officeart/2005/8/layout/radial6"/>
    <dgm:cxn modelId="{03BB0082-A0DE-4458-A8BC-85C15AE7FF89}" type="presParOf" srcId="{8B5AD545-D23F-49E2-93FF-4CCF82F61A43}" destId="{F79B3904-7B13-486E-8914-C9DF399ED361}" srcOrd="2" destOrd="0" presId="urn:microsoft.com/office/officeart/2005/8/layout/radial6"/>
    <dgm:cxn modelId="{9C61BEC8-5722-496D-988D-3F67449F5B4F}" type="presParOf" srcId="{8B5AD545-D23F-49E2-93FF-4CCF82F61A43}" destId="{1AA2789D-DA33-43BF-8171-28714D1F312C}" srcOrd="3" destOrd="0" presId="urn:microsoft.com/office/officeart/2005/8/layout/radial6"/>
    <dgm:cxn modelId="{BEC58AE8-6F8F-41F2-9BC9-05E5E7945529}" type="presParOf" srcId="{8B5AD545-D23F-49E2-93FF-4CCF82F61A43}" destId="{726CC0F6-A757-4577-80ED-E97A7DE3CB60}" srcOrd="4" destOrd="0" presId="urn:microsoft.com/office/officeart/2005/8/layout/radial6"/>
    <dgm:cxn modelId="{AF9ECF9E-D871-4A8E-A530-DD9EAEE02940}" type="presParOf" srcId="{8B5AD545-D23F-49E2-93FF-4CCF82F61A43}" destId="{068FE7E2-69C2-481A-8F73-B8BCADFE2B58}" srcOrd="5" destOrd="0" presId="urn:microsoft.com/office/officeart/2005/8/layout/radial6"/>
    <dgm:cxn modelId="{684CF0BD-B5F4-41E4-8620-78B78CD26311}" type="presParOf" srcId="{8B5AD545-D23F-49E2-93FF-4CCF82F61A43}" destId="{E9FBCBF1-75BF-46EE-90C0-30E4089BDEFA}" srcOrd="6" destOrd="0" presId="urn:microsoft.com/office/officeart/2005/8/layout/radial6"/>
    <dgm:cxn modelId="{58A1CC39-213A-409D-B451-14DDD809FD44}" type="presParOf" srcId="{8B5AD545-D23F-49E2-93FF-4CCF82F61A43}" destId="{07909AA9-6A82-47A5-A123-633C04B74527}" srcOrd="7" destOrd="0" presId="urn:microsoft.com/office/officeart/2005/8/layout/radial6"/>
    <dgm:cxn modelId="{EEE7E712-EA1B-4360-8363-AC99F159AE16}" type="presParOf" srcId="{8B5AD545-D23F-49E2-93FF-4CCF82F61A43}" destId="{D25F9A4A-6E2F-43AF-A33F-0B4904C9A54F}" srcOrd="8" destOrd="0" presId="urn:microsoft.com/office/officeart/2005/8/layout/radial6"/>
    <dgm:cxn modelId="{DAAD241A-C4E5-4FF6-800C-F6F4D7C1471D}" type="presParOf" srcId="{8B5AD545-D23F-49E2-93FF-4CCF82F61A43}" destId="{4AEF0D62-819E-4E55-B9BE-C806C19217AF}" srcOrd="9" destOrd="0" presId="urn:microsoft.com/office/officeart/2005/8/layout/radial6"/>
    <dgm:cxn modelId="{C5A17CE5-38F2-4E79-A1E3-D7305DFCF7EE}" type="presParOf" srcId="{8B5AD545-D23F-49E2-93FF-4CCF82F61A43}" destId="{1241530C-3587-4D9A-908C-892B9FD3847C}" srcOrd="10" destOrd="0" presId="urn:microsoft.com/office/officeart/2005/8/layout/radial6"/>
    <dgm:cxn modelId="{4B31401F-5A60-4DB2-AA62-7BA05C0AB8D6}" type="presParOf" srcId="{8B5AD545-D23F-49E2-93FF-4CCF82F61A43}" destId="{603AB312-4344-44D6-A49D-538EA5891A49}" srcOrd="11" destOrd="0" presId="urn:microsoft.com/office/officeart/2005/8/layout/radial6"/>
    <dgm:cxn modelId="{7C4BB9F7-BE00-4869-9590-4FFF35DDF923}" type="presParOf" srcId="{8B5AD545-D23F-49E2-93FF-4CCF82F61A43}" destId="{6780C429-F4EA-40A1-80CE-B5A66A4D93C1}"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C81257-555A-44D9-8A56-59300CF6CEDF}"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s-PE"/>
        </a:p>
      </dgm:t>
    </dgm:pt>
    <dgm:pt modelId="{8430EF91-D3FA-4D33-9AD3-8D152FDF862F}">
      <dgm:prSet phldrT="[Texto]"/>
      <dgm:spPr/>
      <dgm:t>
        <a:bodyPr/>
        <a:lstStyle/>
        <a:p>
          <a:r>
            <a:rPr lang="es-PE" dirty="0" smtClean="0"/>
            <a:t>Cultura educativa oficial</a:t>
          </a:r>
        </a:p>
        <a:p>
          <a:endParaRPr lang="es-PE" dirty="0" smtClean="0"/>
        </a:p>
        <a:p>
          <a:r>
            <a:rPr lang="es-PE" dirty="0" smtClean="0"/>
            <a:t>Epistemología</a:t>
          </a:r>
        </a:p>
        <a:p>
          <a:r>
            <a:rPr lang="es-PE" dirty="0" smtClean="0"/>
            <a:t>Pedagogía</a:t>
          </a:r>
          <a:endParaRPr lang="es-PE" dirty="0"/>
        </a:p>
      </dgm:t>
    </dgm:pt>
    <dgm:pt modelId="{C0384E57-18CE-4A01-B6EA-0E5556CEE790}" type="parTrans" cxnId="{DA8B29E9-AC85-44E4-A8EA-EDEFFD856281}">
      <dgm:prSet/>
      <dgm:spPr/>
      <dgm:t>
        <a:bodyPr/>
        <a:lstStyle/>
        <a:p>
          <a:endParaRPr lang="es-PE"/>
        </a:p>
      </dgm:t>
    </dgm:pt>
    <dgm:pt modelId="{4D310310-D049-46A4-8B58-1552FD453ECB}" type="sibTrans" cxnId="{DA8B29E9-AC85-44E4-A8EA-EDEFFD856281}">
      <dgm:prSet/>
      <dgm:spPr/>
      <dgm:t>
        <a:bodyPr/>
        <a:lstStyle/>
        <a:p>
          <a:endParaRPr lang="es-PE"/>
        </a:p>
      </dgm:t>
    </dgm:pt>
    <dgm:pt modelId="{427C9C96-339A-4578-AEAF-A73182B4106E}">
      <dgm:prSet phldrT="[Texto]"/>
      <dgm:spPr/>
      <dgm:t>
        <a:bodyPr/>
        <a:lstStyle/>
        <a:p>
          <a:r>
            <a:rPr lang="es-PE" dirty="0" smtClean="0"/>
            <a:t>Cultura educativa de la comunidad</a:t>
          </a:r>
        </a:p>
        <a:p>
          <a:endParaRPr lang="es-PE" dirty="0" smtClean="0"/>
        </a:p>
        <a:p>
          <a:r>
            <a:rPr lang="es-PE" dirty="0" smtClean="0"/>
            <a:t>Epistemología</a:t>
          </a:r>
        </a:p>
        <a:p>
          <a:r>
            <a:rPr lang="es-PE" dirty="0" smtClean="0"/>
            <a:t>Pedagogía.</a:t>
          </a:r>
          <a:endParaRPr lang="es-PE" dirty="0"/>
        </a:p>
      </dgm:t>
    </dgm:pt>
    <dgm:pt modelId="{E9C08F50-1060-47DF-8856-35C5300D7211}" type="parTrans" cxnId="{DFEFC662-9C0A-4260-9D49-358C519844EC}">
      <dgm:prSet/>
      <dgm:spPr/>
      <dgm:t>
        <a:bodyPr/>
        <a:lstStyle/>
        <a:p>
          <a:endParaRPr lang="es-PE"/>
        </a:p>
      </dgm:t>
    </dgm:pt>
    <dgm:pt modelId="{81725A54-FADC-406C-B8A3-A49176ED8082}" type="sibTrans" cxnId="{DFEFC662-9C0A-4260-9D49-358C519844EC}">
      <dgm:prSet/>
      <dgm:spPr/>
      <dgm:t>
        <a:bodyPr/>
        <a:lstStyle/>
        <a:p>
          <a:endParaRPr lang="es-PE"/>
        </a:p>
      </dgm:t>
    </dgm:pt>
    <dgm:pt modelId="{42A7CE67-5EAF-4385-8414-0F3C37C9C3B7}" type="pres">
      <dgm:prSet presAssocID="{49C81257-555A-44D9-8A56-59300CF6CEDF}" presName="Name0" presStyleCnt="0">
        <dgm:presLayoutVars>
          <dgm:chMax val="2"/>
          <dgm:chPref val="2"/>
          <dgm:animLvl val="lvl"/>
        </dgm:presLayoutVars>
      </dgm:prSet>
      <dgm:spPr/>
      <dgm:t>
        <a:bodyPr/>
        <a:lstStyle/>
        <a:p>
          <a:endParaRPr lang="es-PE"/>
        </a:p>
      </dgm:t>
    </dgm:pt>
    <dgm:pt modelId="{C50AC591-D0E4-4007-92C8-61854CAFD3CD}" type="pres">
      <dgm:prSet presAssocID="{49C81257-555A-44D9-8A56-59300CF6CEDF}" presName="LeftText" presStyleLbl="revTx" presStyleIdx="0" presStyleCnt="0">
        <dgm:presLayoutVars>
          <dgm:bulletEnabled val="1"/>
        </dgm:presLayoutVars>
      </dgm:prSet>
      <dgm:spPr/>
      <dgm:t>
        <a:bodyPr/>
        <a:lstStyle/>
        <a:p>
          <a:endParaRPr lang="es-PE"/>
        </a:p>
      </dgm:t>
    </dgm:pt>
    <dgm:pt modelId="{497D1A6D-BFDE-4707-81BE-C760245E7AB3}" type="pres">
      <dgm:prSet presAssocID="{49C81257-555A-44D9-8A56-59300CF6CEDF}" presName="LeftNode" presStyleLbl="bgImgPlace1" presStyleIdx="0" presStyleCnt="2">
        <dgm:presLayoutVars>
          <dgm:chMax val="2"/>
          <dgm:chPref val="2"/>
        </dgm:presLayoutVars>
      </dgm:prSet>
      <dgm:spPr/>
      <dgm:t>
        <a:bodyPr/>
        <a:lstStyle/>
        <a:p>
          <a:endParaRPr lang="es-PE"/>
        </a:p>
      </dgm:t>
    </dgm:pt>
    <dgm:pt modelId="{8AD3E4D0-32FB-428C-8D1E-FDC8C14B58E7}" type="pres">
      <dgm:prSet presAssocID="{49C81257-555A-44D9-8A56-59300CF6CEDF}" presName="RightText" presStyleLbl="revTx" presStyleIdx="0" presStyleCnt="0">
        <dgm:presLayoutVars>
          <dgm:bulletEnabled val="1"/>
        </dgm:presLayoutVars>
      </dgm:prSet>
      <dgm:spPr/>
      <dgm:t>
        <a:bodyPr/>
        <a:lstStyle/>
        <a:p>
          <a:endParaRPr lang="es-PE"/>
        </a:p>
      </dgm:t>
    </dgm:pt>
    <dgm:pt modelId="{9F9471C5-798B-49FE-8EFF-B1412D09A3D4}" type="pres">
      <dgm:prSet presAssocID="{49C81257-555A-44D9-8A56-59300CF6CEDF}" presName="RightNode" presStyleLbl="bgImgPlace1" presStyleIdx="1" presStyleCnt="2">
        <dgm:presLayoutVars>
          <dgm:chMax val="0"/>
          <dgm:chPref val="0"/>
        </dgm:presLayoutVars>
      </dgm:prSet>
      <dgm:spPr/>
      <dgm:t>
        <a:bodyPr/>
        <a:lstStyle/>
        <a:p>
          <a:endParaRPr lang="es-PE"/>
        </a:p>
      </dgm:t>
    </dgm:pt>
    <dgm:pt modelId="{A66E1982-165E-49A8-B2B7-14608A5D9103}" type="pres">
      <dgm:prSet presAssocID="{49C81257-555A-44D9-8A56-59300CF6CEDF}" presName="TopArrow" presStyleLbl="node1" presStyleIdx="0" presStyleCnt="2"/>
      <dgm:spPr/>
    </dgm:pt>
    <dgm:pt modelId="{8A98AA87-AF28-48FE-AA86-65609BAD33C7}" type="pres">
      <dgm:prSet presAssocID="{49C81257-555A-44D9-8A56-59300CF6CEDF}" presName="BottomArrow" presStyleLbl="node1" presStyleIdx="1" presStyleCnt="2"/>
      <dgm:spPr/>
    </dgm:pt>
  </dgm:ptLst>
  <dgm:cxnLst>
    <dgm:cxn modelId="{DFEFC662-9C0A-4260-9D49-358C519844EC}" srcId="{49C81257-555A-44D9-8A56-59300CF6CEDF}" destId="{427C9C96-339A-4578-AEAF-A73182B4106E}" srcOrd="1" destOrd="0" parTransId="{E9C08F50-1060-47DF-8856-35C5300D7211}" sibTransId="{81725A54-FADC-406C-B8A3-A49176ED8082}"/>
    <dgm:cxn modelId="{DA8B29E9-AC85-44E4-A8EA-EDEFFD856281}" srcId="{49C81257-555A-44D9-8A56-59300CF6CEDF}" destId="{8430EF91-D3FA-4D33-9AD3-8D152FDF862F}" srcOrd="0" destOrd="0" parTransId="{C0384E57-18CE-4A01-B6EA-0E5556CEE790}" sibTransId="{4D310310-D049-46A4-8B58-1552FD453ECB}"/>
    <dgm:cxn modelId="{2F16B2F6-491D-4C47-A18B-D649F7E57D85}" type="presOf" srcId="{8430EF91-D3FA-4D33-9AD3-8D152FDF862F}" destId="{C50AC591-D0E4-4007-92C8-61854CAFD3CD}" srcOrd="0" destOrd="0" presId="urn:microsoft.com/office/officeart/2009/layout/ReverseList"/>
    <dgm:cxn modelId="{4AA5A6A7-207C-4EEF-9F11-DE48F809934C}" type="presOf" srcId="{8430EF91-D3FA-4D33-9AD3-8D152FDF862F}" destId="{497D1A6D-BFDE-4707-81BE-C760245E7AB3}" srcOrd="1" destOrd="0" presId="urn:microsoft.com/office/officeart/2009/layout/ReverseList"/>
    <dgm:cxn modelId="{2A861399-E136-48CD-A51C-2D3DA0550B9D}" type="presOf" srcId="{427C9C96-339A-4578-AEAF-A73182B4106E}" destId="{9F9471C5-798B-49FE-8EFF-B1412D09A3D4}" srcOrd="1" destOrd="0" presId="urn:microsoft.com/office/officeart/2009/layout/ReverseList"/>
    <dgm:cxn modelId="{73440D3B-709B-4D53-B2CE-280B7FB244A2}" type="presOf" srcId="{49C81257-555A-44D9-8A56-59300CF6CEDF}" destId="{42A7CE67-5EAF-4385-8414-0F3C37C9C3B7}" srcOrd="0" destOrd="0" presId="urn:microsoft.com/office/officeart/2009/layout/ReverseList"/>
    <dgm:cxn modelId="{31E5191C-8ADE-4789-A09B-762863AC2F62}" type="presOf" srcId="{427C9C96-339A-4578-AEAF-A73182B4106E}" destId="{8AD3E4D0-32FB-428C-8D1E-FDC8C14B58E7}" srcOrd="0" destOrd="0" presId="urn:microsoft.com/office/officeart/2009/layout/ReverseList"/>
    <dgm:cxn modelId="{8C3C2F45-41C8-4407-A62D-02997710C570}" type="presParOf" srcId="{42A7CE67-5EAF-4385-8414-0F3C37C9C3B7}" destId="{C50AC591-D0E4-4007-92C8-61854CAFD3CD}" srcOrd="0" destOrd="0" presId="urn:microsoft.com/office/officeart/2009/layout/ReverseList"/>
    <dgm:cxn modelId="{8D8210EA-0039-49D3-A305-D4F32AED5F75}" type="presParOf" srcId="{42A7CE67-5EAF-4385-8414-0F3C37C9C3B7}" destId="{497D1A6D-BFDE-4707-81BE-C760245E7AB3}" srcOrd="1" destOrd="0" presId="urn:microsoft.com/office/officeart/2009/layout/ReverseList"/>
    <dgm:cxn modelId="{2E85C80C-6529-4669-B9A8-F0B9F5CD56ED}" type="presParOf" srcId="{42A7CE67-5EAF-4385-8414-0F3C37C9C3B7}" destId="{8AD3E4D0-32FB-428C-8D1E-FDC8C14B58E7}" srcOrd="2" destOrd="0" presId="urn:microsoft.com/office/officeart/2009/layout/ReverseList"/>
    <dgm:cxn modelId="{19C3C2F8-89BF-475B-BF0E-098A511CDFF8}" type="presParOf" srcId="{42A7CE67-5EAF-4385-8414-0F3C37C9C3B7}" destId="{9F9471C5-798B-49FE-8EFF-B1412D09A3D4}" srcOrd="3" destOrd="0" presId="urn:microsoft.com/office/officeart/2009/layout/ReverseList"/>
    <dgm:cxn modelId="{AAD73C24-0EB0-4586-9904-D2D1E1CE442A}" type="presParOf" srcId="{42A7CE67-5EAF-4385-8414-0F3C37C9C3B7}" destId="{A66E1982-165E-49A8-B2B7-14608A5D9103}" srcOrd="4" destOrd="0" presId="urn:microsoft.com/office/officeart/2009/layout/ReverseList"/>
    <dgm:cxn modelId="{DD8D8818-C94E-4F02-A6A9-4328FC349F50}" type="presParOf" srcId="{42A7CE67-5EAF-4385-8414-0F3C37C9C3B7}" destId="{8A98AA87-AF28-48FE-AA86-65609BAD33C7}"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64471-2A4E-49BF-98BD-11B60F0535CA}">
      <dsp:nvSpPr>
        <dsp:cNvPr id="0" name=""/>
        <dsp:cNvSpPr/>
      </dsp:nvSpPr>
      <dsp:spPr>
        <a:xfrm>
          <a:off x="2861911" y="1072"/>
          <a:ext cx="2299715" cy="11498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s-PE" sz="3500" kern="1200" dirty="0" smtClean="0"/>
            <a:t>Humanos</a:t>
          </a:r>
          <a:endParaRPr lang="es-PE" sz="3500" kern="1200" dirty="0"/>
        </a:p>
      </dsp:txBody>
      <dsp:txXfrm>
        <a:off x="2895589" y="34750"/>
        <a:ext cx="2232359" cy="1082501"/>
      </dsp:txXfrm>
    </dsp:sp>
    <dsp:sp modelId="{43334350-3BB3-464B-989F-B6800697378F}">
      <dsp:nvSpPr>
        <dsp:cNvPr id="0" name=""/>
        <dsp:cNvSpPr/>
      </dsp:nvSpPr>
      <dsp:spPr>
        <a:xfrm rot="3600000">
          <a:off x="4362217" y="2018603"/>
          <a:ext cx="1197232" cy="40245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PE" sz="1700" kern="1200"/>
        </a:p>
      </dsp:txBody>
      <dsp:txXfrm>
        <a:off x="4482952" y="2099093"/>
        <a:ext cx="955762" cy="241470"/>
      </dsp:txXfrm>
    </dsp:sp>
    <dsp:sp modelId="{627A662C-9728-4E25-8DC8-55B83F24CA21}">
      <dsp:nvSpPr>
        <dsp:cNvPr id="0" name=""/>
        <dsp:cNvSpPr/>
      </dsp:nvSpPr>
      <dsp:spPr>
        <a:xfrm>
          <a:off x="4760039" y="3288726"/>
          <a:ext cx="2299715" cy="11498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s-PE" sz="3500" kern="1200" dirty="0" smtClean="0"/>
            <a:t>Naturaleza</a:t>
          </a:r>
          <a:endParaRPr lang="es-PE" sz="3500" kern="1200" dirty="0"/>
        </a:p>
      </dsp:txBody>
      <dsp:txXfrm>
        <a:off x="4793717" y="3322404"/>
        <a:ext cx="2232359" cy="1082501"/>
      </dsp:txXfrm>
    </dsp:sp>
    <dsp:sp modelId="{5E261218-A4AF-4F5E-A13F-2D782C1CDDEF}">
      <dsp:nvSpPr>
        <dsp:cNvPr id="0" name=""/>
        <dsp:cNvSpPr/>
      </dsp:nvSpPr>
      <dsp:spPr>
        <a:xfrm rot="10800000">
          <a:off x="3413153" y="3662430"/>
          <a:ext cx="1197232" cy="40245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PE" sz="1700" kern="1200"/>
        </a:p>
      </dsp:txBody>
      <dsp:txXfrm rot="10800000">
        <a:off x="3533888" y="3742920"/>
        <a:ext cx="955762" cy="241470"/>
      </dsp:txXfrm>
    </dsp:sp>
    <dsp:sp modelId="{4FC34615-2C35-4A6F-B324-7F12450685E9}">
      <dsp:nvSpPr>
        <dsp:cNvPr id="0" name=""/>
        <dsp:cNvSpPr/>
      </dsp:nvSpPr>
      <dsp:spPr>
        <a:xfrm>
          <a:off x="963783" y="3288726"/>
          <a:ext cx="2299715" cy="11498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s-PE" sz="3500" kern="1200" dirty="0" smtClean="0"/>
            <a:t>Deidades</a:t>
          </a:r>
          <a:endParaRPr lang="es-PE" sz="3500" kern="1200" dirty="0"/>
        </a:p>
      </dsp:txBody>
      <dsp:txXfrm>
        <a:off x="997461" y="3322404"/>
        <a:ext cx="2232359" cy="1082501"/>
      </dsp:txXfrm>
    </dsp:sp>
    <dsp:sp modelId="{AE2EF183-68EC-41A0-8835-7D20F49F8D09}">
      <dsp:nvSpPr>
        <dsp:cNvPr id="0" name=""/>
        <dsp:cNvSpPr/>
      </dsp:nvSpPr>
      <dsp:spPr>
        <a:xfrm rot="18000000">
          <a:off x="2464089" y="2018603"/>
          <a:ext cx="1197232" cy="40245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PE" sz="1700" kern="1200"/>
        </a:p>
      </dsp:txBody>
      <dsp:txXfrm>
        <a:off x="2584824" y="2099093"/>
        <a:ext cx="955762" cy="241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0C429-F4EA-40A1-80CE-B5A66A4D93C1}">
      <dsp:nvSpPr>
        <dsp:cNvPr id="0" name=""/>
        <dsp:cNvSpPr/>
      </dsp:nvSpPr>
      <dsp:spPr>
        <a:xfrm>
          <a:off x="1211897" y="562610"/>
          <a:ext cx="3748404" cy="3748404"/>
        </a:xfrm>
        <a:prstGeom prst="blockArc">
          <a:avLst>
            <a:gd name="adj1" fmla="val 1080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EF0D62-819E-4E55-B9BE-C806C19217AF}">
      <dsp:nvSpPr>
        <dsp:cNvPr id="0" name=""/>
        <dsp:cNvSpPr/>
      </dsp:nvSpPr>
      <dsp:spPr>
        <a:xfrm>
          <a:off x="1211897" y="562610"/>
          <a:ext cx="3748404" cy="3748404"/>
        </a:xfrm>
        <a:prstGeom prst="blockArc">
          <a:avLst>
            <a:gd name="adj1" fmla="val 5400000"/>
            <a:gd name="adj2" fmla="val 108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FBCBF1-75BF-46EE-90C0-30E4089BDEFA}">
      <dsp:nvSpPr>
        <dsp:cNvPr id="0" name=""/>
        <dsp:cNvSpPr/>
      </dsp:nvSpPr>
      <dsp:spPr>
        <a:xfrm>
          <a:off x="1211897" y="562610"/>
          <a:ext cx="3748404" cy="3748404"/>
        </a:xfrm>
        <a:prstGeom prst="blockArc">
          <a:avLst>
            <a:gd name="adj1" fmla="val 0"/>
            <a:gd name="adj2" fmla="val 54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A2789D-DA33-43BF-8171-28714D1F312C}">
      <dsp:nvSpPr>
        <dsp:cNvPr id="0" name=""/>
        <dsp:cNvSpPr/>
      </dsp:nvSpPr>
      <dsp:spPr>
        <a:xfrm>
          <a:off x="1211897" y="562610"/>
          <a:ext cx="3748404" cy="3748404"/>
        </a:xfrm>
        <a:prstGeom prst="blockArc">
          <a:avLst>
            <a:gd name="adj1" fmla="val 16200000"/>
            <a:gd name="adj2" fmla="val 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B6E63C-6319-417D-82CE-0E10242341C8}">
      <dsp:nvSpPr>
        <dsp:cNvPr id="0" name=""/>
        <dsp:cNvSpPr/>
      </dsp:nvSpPr>
      <dsp:spPr>
        <a:xfrm>
          <a:off x="2222655" y="1573367"/>
          <a:ext cx="1726889" cy="17268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PE" sz="1900" kern="1200" dirty="0" smtClean="0"/>
            <a:t>Educar  al “</a:t>
          </a:r>
          <a:r>
            <a:rPr lang="es-PE" sz="1900" kern="1200" dirty="0" err="1" smtClean="0"/>
            <a:t>allin</a:t>
          </a:r>
          <a:r>
            <a:rPr lang="es-PE" sz="1900" kern="1200" dirty="0" smtClean="0"/>
            <a:t> runa” para el buen vivir</a:t>
          </a:r>
          <a:endParaRPr lang="es-PE" sz="1900" kern="1200" dirty="0"/>
        </a:p>
      </dsp:txBody>
      <dsp:txXfrm>
        <a:off x="2475552" y="1826264"/>
        <a:ext cx="1221095" cy="1221095"/>
      </dsp:txXfrm>
    </dsp:sp>
    <dsp:sp modelId="{0D0CB6F7-9094-4033-B929-F3CC42A471F0}">
      <dsp:nvSpPr>
        <dsp:cNvPr id="0" name=""/>
        <dsp:cNvSpPr/>
      </dsp:nvSpPr>
      <dsp:spPr>
        <a:xfrm>
          <a:off x="2481688" y="1716"/>
          <a:ext cx="1208822" cy="12088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PE" sz="1200" kern="1200" dirty="0" smtClean="0"/>
            <a:t>Ser creativos e imaginativos</a:t>
          </a:r>
          <a:endParaRPr lang="es-PE" sz="1200" kern="1200" dirty="0"/>
        </a:p>
      </dsp:txBody>
      <dsp:txXfrm>
        <a:off x="2658716" y="178744"/>
        <a:ext cx="854766" cy="854766"/>
      </dsp:txXfrm>
    </dsp:sp>
    <dsp:sp modelId="{726CC0F6-A757-4577-80ED-E97A7DE3CB60}">
      <dsp:nvSpPr>
        <dsp:cNvPr id="0" name=""/>
        <dsp:cNvSpPr/>
      </dsp:nvSpPr>
      <dsp:spPr>
        <a:xfrm>
          <a:off x="4312373" y="1832401"/>
          <a:ext cx="1208822" cy="12088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PE" sz="1200" kern="1200" dirty="0" smtClean="0"/>
            <a:t>Aprender a vivir en diversidad.</a:t>
          </a:r>
          <a:endParaRPr lang="es-PE" sz="1200" kern="1200" dirty="0"/>
        </a:p>
      </dsp:txBody>
      <dsp:txXfrm>
        <a:off x="4489401" y="2009429"/>
        <a:ext cx="854766" cy="854766"/>
      </dsp:txXfrm>
    </dsp:sp>
    <dsp:sp modelId="{07909AA9-6A82-47A5-A123-633C04B74527}">
      <dsp:nvSpPr>
        <dsp:cNvPr id="0" name=""/>
        <dsp:cNvSpPr/>
      </dsp:nvSpPr>
      <dsp:spPr>
        <a:xfrm>
          <a:off x="2481688" y="3663085"/>
          <a:ext cx="1208822" cy="12088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PE" sz="1200" kern="1200" dirty="0" smtClean="0"/>
            <a:t>Ser personas de respeto</a:t>
          </a:r>
          <a:endParaRPr lang="es-PE" sz="1200" kern="1200" dirty="0"/>
        </a:p>
      </dsp:txBody>
      <dsp:txXfrm>
        <a:off x="2658716" y="3840113"/>
        <a:ext cx="854766" cy="854766"/>
      </dsp:txXfrm>
    </dsp:sp>
    <dsp:sp modelId="{1241530C-3587-4D9A-908C-892B9FD3847C}">
      <dsp:nvSpPr>
        <dsp:cNvPr id="0" name=""/>
        <dsp:cNvSpPr/>
      </dsp:nvSpPr>
      <dsp:spPr>
        <a:xfrm>
          <a:off x="651003" y="1832401"/>
          <a:ext cx="1208822" cy="12088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PE" sz="1200" kern="1200" dirty="0" smtClean="0"/>
            <a:t>Aprender a servir a la comunidad </a:t>
          </a:r>
          <a:endParaRPr lang="es-PE" sz="1200" kern="1200" dirty="0"/>
        </a:p>
      </dsp:txBody>
      <dsp:txXfrm>
        <a:off x="828031" y="2009429"/>
        <a:ext cx="854766" cy="8547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D1A6D-BFDE-4707-81BE-C760245E7AB3}">
      <dsp:nvSpPr>
        <dsp:cNvPr id="0" name=""/>
        <dsp:cNvSpPr/>
      </dsp:nvSpPr>
      <dsp:spPr>
        <a:xfrm rot="16200000">
          <a:off x="2965471" y="1321109"/>
          <a:ext cx="2797475" cy="1709553"/>
        </a:xfrm>
        <a:prstGeom prst="round2SameRect">
          <a:avLst>
            <a:gd name="adj1" fmla="val 1667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120650" rIns="108585" bIns="120650" numCol="1" spcCol="1270" anchor="t" anchorCtr="0">
          <a:noAutofit/>
        </a:bodyPr>
        <a:lstStyle/>
        <a:p>
          <a:pPr lvl="0" algn="l" defTabSz="844550">
            <a:lnSpc>
              <a:spcPct val="90000"/>
            </a:lnSpc>
            <a:spcBef>
              <a:spcPct val="0"/>
            </a:spcBef>
            <a:spcAft>
              <a:spcPct val="35000"/>
            </a:spcAft>
          </a:pPr>
          <a:r>
            <a:rPr lang="es-PE" sz="1900" kern="1200" dirty="0" smtClean="0"/>
            <a:t>Cultura educativa oficial</a:t>
          </a:r>
        </a:p>
        <a:p>
          <a:pPr lvl="0" algn="l" defTabSz="844550">
            <a:lnSpc>
              <a:spcPct val="90000"/>
            </a:lnSpc>
            <a:spcBef>
              <a:spcPct val="0"/>
            </a:spcBef>
            <a:spcAft>
              <a:spcPct val="35000"/>
            </a:spcAft>
          </a:pPr>
          <a:endParaRPr lang="es-PE" sz="1900" kern="1200" dirty="0" smtClean="0"/>
        </a:p>
        <a:p>
          <a:pPr lvl="0" algn="l" defTabSz="844550">
            <a:lnSpc>
              <a:spcPct val="90000"/>
            </a:lnSpc>
            <a:spcBef>
              <a:spcPct val="0"/>
            </a:spcBef>
            <a:spcAft>
              <a:spcPct val="35000"/>
            </a:spcAft>
          </a:pPr>
          <a:r>
            <a:rPr lang="es-PE" sz="1900" kern="1200" dirty="0" smtClean="0"/>
            <a:t>Epistemología</a:t>
          </a:r>
        </a:p>
        <a:p>
          <a:pPr lvl="0" algn="l" defTabSz="844550">
            <a:lnSpc>
              <a:spcPct val="90000"/>
            </a:lnSpc>
            <a:spcBef>
              <a:spcPct val="0"/>
            </a:spcBef>
            <a:spcAft>
              <a:spcPct val="35000"/>
            </a:spcAft>
          </a:pPr>
          <a:r>
            <a:rPr lang="es-PE" sz="1900" kern="1200" dirty="0" smtClean="0"/>
            <a:t>Pedagogía</a:t>
          </a:r>
          <a:endParaRPr lang="es-PE" sz="1900" kern="1200" dirty="0"/>
        </a:p>
      </dsp:txBody>
      <dsp:txXfrm rot="5400000">
        <a:off x="3592901" y="860618"/>
        <a:ext cx="1626084" cy="2630537"/>
      </dsp:txXfrm>
    </dsp:sp>
    <dsp:sp modelId="{9F9471C5-798B-49FE-8EFF-B1412D09A3D4}">
      <dsp:nvSpPr>
        <dsp:cNvPr id="0" name=""/>
        <dsp:cNvSpPr/>
      </dsp:nvSpPr>
      <dsp:spPr>
        <a:xfrm rot="5400000">
          <a:off x="4752653" y="1321109"/>
          <a:ext cx="2797475" cy="1709553"/>
        </a:xfrm>
        <a:prstGeom prst="round2SameRect">
          <a:avLst>
            <a:gd name="adj1" fmla="val 1667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8585" tIns="120650" rIns="72390" bIns="120650" numCol="1" spcCol="1270" anchor="t" anchorCtr="0">
          <a:noAutofit/>
        </a:bodyPr>
        <a:lstStyle/>
        <a:p>
          <a:pPr lvl="0" algn="l" defTabSz="844550">
            <a:lnSpc>
              <a:spcPct val="90000"/>
            </a:lnSpc>
            <a:spcBef>
              <a:spcPct val="0"/>
            </a:spcBef>
            <a:spcAft>
              <a:spcPct val="35000"/>
            </a:spcAft>
          </a:pPr>
          <a:r>
            <a:rPr lang="es-PE" sz="1900" kern="1200" dirty="0" smtClean="0"/>
            <a:t>Cultura educativa de la comunidad</a:t>
          </a:r>
        </a:p>
        <a:p>
          <a:pPr lvl="0" algn="l" defTabSz="844550">
            <a:lnSpc>
              <a:spcPct val="90000"/>
            </a:lnSpc>
            <a:spcBef>
              <a:spcPct val="0"/>
            </a:spcBef>
            <a:spcAft>
              <a:spcPct val="35000"/>
            </a:spcAft>
          </a:pPr>
          <a:endParaRPr lang="es-PE" sz="1900" kern="1200" dirty="0" smtClean="0"/>
        </a:p>
        <a:p>
          <a:pPr lvl="0" algn="l" defTabSz="844550">
            <a:lnSpc>
              <a:spcPct val="90000"/>
            </a:lnSpc>
            <a:spcBef>
              <a:spcPct val="0"/>
            </a:spcBef>
            <a:spcAft>
              <a:spcPct val="35000"/>
            </a:spcAft>
          </a:pPr>
          <a:r>
            <a:rPr lang="es-PE" sz="1900" kern="1200" dirty="0" smtClean="0"/>
            <a:t>Epistemología</a:t>
          </a:r>
        </a:p>
        <a:p>
          <a:pPr lvl="0" algn="l" defTabSz="844550">
            <a:lnSpc>
              <a:spcPct val="90000"/>
            </a:lnSpc>
            <a:spcBef>
              <a:spcPct val="0"/>
            </a:spcBef>
            <a:spcAft>
              <a:spcPct val="35000"/>
            </a:spcAft>
          </a:pPr>
          <a:r>
            <a:rPr lang="es-PE" sz="1900" kern="1200" dirty="0" smtClean="0"/>
            <a:t>Pedagogía.</a:t>
          </a:r>
          <a:endParaRPr lang="es-PE" sz="1900" kern="1200" dirty="0"/>
        </a:p>
      </dsp:txBody>
      <dsp:txXfrm rot="-5400000">
        <a:off x="5296614" y="860618"/>
        <a:ext cx="1626084" cy="2630537"/>
      </dsp:txXfrm>
    </dsp:sp>
    <dsp:sp modelId="{A66E1982-165E-49A8-B2B7-14608A5D9103}">
      <dsp:nvSpPr>
        <dsp:cNvPr id="0" name=""/>
        <dsp:cNvSpPr/>
      </dsp:nvSpPr>
      <dsp:spPr>
        <a:xfrm>
          <a:off x="4364034" y="0"/>
          <a:ext cx="1787181" cy="1787094"/>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8AA87-AF28-48FE-AA86-65609BAD33C7}">
      <dsp:nvSpPr>
        <dsp:cNvPr id="0" name=""/>
        <dsp:cNvSpPr/>
      </dsp:nvSpPr>
      <dsp:spPr>
        <a:xfrm rot="10800000">
          <a:off x="4364034" y="2564243"/>
          <a:ext cx="1787181" cy="1787094"/>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s-P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PE"/>
          </a:p>
        </p:txBody>
      </p:sp>
      <p:sp>
        <p:nvSpPr>
          <p:cNvPr id="4" name="Date Placeholder 3"/>
          <p:cNvSpPr>
            <a:spLocks noGrp="1"/>
          </p:cNvSpPr>
          <p:nvPr>
            <p:ph type="dt" sz="half" idx="10"/>
          </p:nvPr>
        </p:nvSpPr>
        <p:spPr/>
        <p:txBody>
          <a:bodyPr/>
          <a:lstStyle/>
          <a:p>
            <a:fld id="{7C9C89E0-4DF4-4009-BD07-6F52D59FAE0C}" type="datetimeFigureOut">
              <a:rPr lang="es-PE" smtClean="0"/>
              <a:t>02/04/2018</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39143D27-8180-433E-8596-8C9AAE0B869F}" type="slidenum">
              <a:rPr lang="es-PE" smtClean="0"/>
              <a:t>‹Nº›</a:t>
            </a:fld>
            <a:endParaRPr lang="es-PE"/>
          </a:p>
        </p:txBody>
      </p:sp>
    </p:spTree>
    <p:extLst>
      <p:ext uri="{BB962C8B-B14F-4D97-AF65-F5344CB8AC3E}">
        <p14:creationId xmlns:p14="http://schemas.microsoft.com/office/powerpoint/2010/main" val="2226341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p>
            <a:fld id="{7C9C89E0-4DF4-4009-BD07-6F52D59FAE0C}" type="datetimeFigureOut">
              <a:rPr lang="es-PE" smtClean="0"/>
              <a:t>02/04/2018</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39143D27-8180-433E-8596-8C9AAE0B869F}" type="slidenum">
              <a:rPr lang="es-PE" smtClean="0"/>
              <a:t>‹Nº›</a:t>
            </a:fld>
            <a:endParaRPr lang="es-PE"/>
          </a:p>
        </p:txBody>
      </p:sp>
    </p:spTree>
    <p:extLst>
      <p:ext uri="{BB962C8B-B14F-4D97-AF65-F5344CB8AC3E}">
        <p14:creationId xmlns:p14="http://schemas.microsoft.com/office/powerpoint/2010/main" val="383866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P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p>
            <a:fld id="{7C9C89E0-4DF4-4009-BD07-6F52D59FAE0C}" type="datetimeFigureOut">
              <a:rPr lang="es-PE" smtClean="0"/>
              <a:t>02/04/2018</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39143D27-8180-433E-8596-8C9AAE0B869F}" type="slidenum">
              <a:rPr lang="es-PE" smtClean="0"/>
              <a:t>‹Nº›</a:t>
            </a:fld>
            <a:endParaRPr lang="es-PE"/>
          </a:p>
        </p:txBody>
      </p:sp>
    </p:spTree>
    <p:extLst>
      <p:ext uri="{BB962C8B-B14F-4D97-AF65-F5344CB8AC3E}">
        <p14:creationId xmlns:p14="http://schemas.microsoft.com/office/powerpoint/2010/main" val="2370734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10"/>
          </p:nvPr>
        </p:nvSpPr>
        <p:spPr/>
        <p:txBody>
          <a:bodyPr/>
          <a:lstStyle/>
          <a:p>
            <a:fld id="{7C9C89E0-4DF4-4009-BD07-6F52D59FAE0C}" type="datetimeFigureOut">
              <a:rPr lang="es-PE" smtClean="0"/>
              <a:t>02/04/2018</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39143D27-8180-433E-8596-8C9AAE0B869F}" type="slidenum">
              <a:rPr lang="es-PE" smtClean="0"/>
              <a:t>‹Nº›</a:t>
            </a:fld>
            <a:endParaRPr lang="es-PE"/>
          </a:p>
        </p:txBody>
      </p:sp>
    </p:spTree>
    <p:extLst>
      <p:ext uri="{BB962C8B-B14F-4D97-AF65-F5344CB8AC3E}">
        <p14:creationId xmlns:p14="http://schemas.microsoft.com/office/powerpoint/2010/main" val="3978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s-P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C9C89E0-4DF4-4009-BD07-6F52D59FAE0C}" type="datetimeFigureOut">
              <a:rPr lang="es-PE" smtClean="0"/>
              <a:t>02/04/2018</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39143D27-8180-433E-8596-8C9AAE0B869F}" type="slidenum">
              <a:rPr lang="es-PE" smtClean="0"/>
              <a:t>‹Nº›</a:t>
            </a:fld>
            <a:endParaRPr lang="es-PE"/>
          </a:p>
        </p:txBody>
      </p:sp>
    </p:spTree>
    <p:extLst>
      <p:ext uri="{BB962C8B-B14F-4D97-AF65-F5344CB8AC3E}">
        <p14:creationId xmlns:p14="http://schemas.microsoft.com/office/powerpoint/2010/main" val="61296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Date Placeholder 4"/>
          <p:cNvSpPr>
            <a:spLocks noGrp="1"/>
          </p:cNvSpPr>
          <p:nvPr>
            <p:ph type="dt" sz="half" idx="10"/>
          </p:nvPr>
        </p:nvSpPr>
        <p:spPr/>
        <p:txBody>
          <a:bodyPr/>
          <a:lstStyle/>
          <a:p>
            <a:fld id="{7C9C89E0-4DF4-4009-BD07-6F52D59FAE0C}" type="datetimeFigureOut">
              <a:rPr lang="es-PE" smtClean="0"/>
              <a:t>02/04/2018</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39143D27-8180-433E-8596-8C9AAE0B869F}" type="slidenum">
              <a:rPr lang="es-PE" smtClean="0"/>
              <a:t>‹Nº›</a:t>
            </a:fld>
            <a:endParaRPr lang="es-PE"/>
          </a:p>
        </p:txBody>
      </p:sp>
    </p:spTree>
    <p:extLst>
      <p:ext uri="{BB962C8B-B14F-4D97-AF65-F5344CB8AC3E}">
        <p14:creationId xmlns:p14="http://schemas.microsoft.com/office/powerpoint/2010/main" val="213635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s-P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7" name="Date Placeholder 6"/>
          <p:cNvSpPr>
            <a:spLocks noGrp="1"/>
          </p:cNvSpPr>
          <p:nvPr>
            <p:ph type="dt" sz="half" idx="10"/>
          </p:nvPr>
        </p:nvSpPr>
        <p:spPr/>
        <p:txBody>
          <a:bodyPr/>
          <a:lstStyle/>
          <a:p>
            <a:fld id="{7C9C89E0-4DF4-4009-BD07-6F52D59FAE0C}" type="datetimeFigureOut">
              <a:rPr lang="es-PE" smtClean="0"/>
              <a:t>02/04/2018</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39143D27-8180-433E-8596-8C9AAE0B869F}" type="slidenum">
              <a:rPr lang="es-PE" smtClean="0"/>
              <a:t>‹Nº›</a:t>
            </a:fld>
            <a:endParaRPr lang="es-PE"/>
          </a:p>
        </p:txBody>
      </p:sp>
    </p:spTree>
    <p:extLst>
      <p:ext uri="{BB962C8B-B14F-4D97-AF65-F5344CB8AC3E}">
        <p14:creationId xmlns:p14="http://schemas.microsoft.com/office/powerpoint/2010/main" val="1921380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E"/>
          </a:p>
        </p:txBody>
      </p:sp>
      <p:sp>
        <p:nvSpPr>
          <p:cNvPr id="3" name="Date Placeholder 2"/>
          <p:cNvSpPr>
            <a:spLocks noGrp="1"/>
          </p:cNvSpPr>
          <p:nvPr>
            <p:ph type="dt" sz="half" idx="10"/>
          </p:nvPr>
        </p:nvSpPr>
        <p:spPr/>
        <p:txBody>
          <a:bodyPr/>
          <a:lstStyle/>
          <a:p>
            <a:fld id="{7C9C89E0-4DF4-4009-BD07-6F52D59FAE0C}" type="datetimeFigureOut">
              <a:rPr lang="es-PE" smtClean="0"/>
              <a:t>02/04/2018</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39143D27-8180-433E-8596-8C9AAE0B869F}" type="slidenum">
              <a:rPr lang="es-PE" smtClean="0"/>
              <a:t>‹Nº›</a:t>
            </a:fld>
            <a:endParaRPr lang="es-PE"/>
          </a:p>
        </p:txBody>
      </p:sp>
    </p:spTree>
    <p:extLst>
      <p:ext uri="{BB962C8B-B14F-4D97-AF65-F5344CB8AC3E}">
        <p14:creationId xmlns:p14="http://schemas.microsoft.com/office/powerpoint/2010/main" val="3211858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9C89E0-4DF4-4009-BD07-6F52D59FAE0C}" type="datetimeFigureOut">
              <a:rPr lang="es-PE" smtClean="0"/>
              <a:t>02/04/2018</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39143D27-8180-433E-8596-8C9AAE0B869F}" type="slidenum">
              <a:rPr lang="es-PE" smtClean="0"/>
              <a:t>‹Nº›</a:t>
            </a:fld>
            <a:endParaRPr lang="es-PE"/>
          </a:p>
        </p:txBody>
      </p:sp>
    </p:spTree>
    <p:extLst>
      <p:ext uri="{BB962C8B-B14F-4D97-AF65-F5344CB8AC3E}">
        <p14:creationId xmlns:p14="http://schemas.microsoft.com/office/powerpoint/2010/main" val="3535675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P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C9C89E0-4DF4-4009-BD07-6F52D59FAE0C}" type="datetimeFigureOut">
              <a:rPr lang="es-PE" smtClean="0"/>
              <a:t>02/04/2018</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39143D27-8180-433E-8596-8C9AAE0B869F}" type="slidenum">
              <a:rPr lang="es-PE" smtClean="0"/>
              <a:t>‹Nº›</a:t>
            </a:fld>
            <a:endParaRPr lang="es-PE"/>
          </a:p>
        </p:txBody>
      </p:sp>
    </p:spTree>
    <p:extLst>
      <p:ext uri="{BB962C8B-B14F-4D97-AF65-F5344CB8AC3E}">
        <p14:creationId xmlns:p14="http://schemas.microsoft.com/office/powerpoint/2010/main" val="134852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P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C9C89E0-4DF4-4009-BD07-6F52D59FAE0C}" type="datetimeFigureOut">
              <a:rPr lang="es-PE" smtClean="0"/>
              <a:t>02/04/2018</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39143D27-8180-433E-8596-8C9AAE0B869F}" type="slidenum">
              <a:rPr lang="es-PE" smtClean="0"/>
              <a:t>‹Nº›</a:t>
            </a:fld>
            <a:endParaRPr lang="es-PE"/>
          </a:p>
        </p:txBody>
      </p:sp>
    </p:spTree>
    <p:extLst>
      <p:ext uri="{BB962C8B-B14F-4D97-AF65-F5344CB8AC3E}">
        <p14:creationId xmlns:p14="http://schemas.microsoft.com/office/powerpoint/2010/main" val="3792345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s-P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C89E0-4DF4-4009-BD07-6F52D59FAE0C}" type="datetimeFigureOut">
              <a:rPr lang="es-PE" smtClean="0"/>
              <a:t>02/04/2018</a:t>
            </a:fld>
            <a:endParaRPr lang="es-P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43D27-8180-433E-8596-8C9AAE0B869F}" type="slidenum">
              <a:rPr lang="es-PE" smtClean="0"/>
              <a:t>‹Nº›</a:t>
            </a:fld>
            <a:endParaRPr lang="es-PE"/>
          </a:p>
        </p:txBody>
      </p:sp>
    </p:spTree>
    <p:extLst>
      <p:ext uri="{BB962C8B-B14F-4D97-AF65-F5344CB8AC3E}">
        <p14:creationId xmlns:p14="http://schemas.microsoft.com/office/powerpoint/2010/main" val="499968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MX" dirty="0" smtClean="0"/>
              <a:t/>
            </a:r>
            <a:br>
              <a:rPr lang="es-MX" dirty="0" smtClean="0"/>
            </a:br>
            <a:r>
              <a:rPr lang="es-MX" dirty="0"/>
              <a:t/>
            </a:r>
            <a:br>
              <a:rPr lang="es-MX" dirty="0"/>
            </a:br>
            <a:r>
              <a:rPr lang="es-MX" dirty="0" smtClean="0"/>
              <a:t>"Reencuentro entre educación con calidad y el buen vivir"</a:t>
            </a:r>
            <a:r>
              <a:rPr lang="es-PE" dirty="0" smtClean="0"/>
              <a:t/>
            </a:r>
            <a:br>
              <a:rPr lang="es-PE" dirty="0" smtClean="0"/>
            </a:br>
            <a:r>
              <a:rPr lang="es-MX" sz="3100" dirty="0" smtClean="0"/>
              <a:t>Lic. Grimaldo Rengifo Vásquez. PRATEC.</a:t>
            </a:r>
            <a:br>
              <a:rPr lang="es-MX" sz="3100" dirty="0" smtClean="0"/>
            </a:br>
            <a:endParaRPr lang="es-PE" sz="3100" dirty="0"/>
          </a:p>
        </p:txBody>
      </p:sp>
      <p:sp>
        <p:nvSpPr>
          <p:cNvPr id="3" name="Subtitle 2"/>
          <p:cNvSpPr>
            <a:spLocks noGrp="1"/>
          </p:cNvSpPr>
          <p:nvPr>
            <p:ph type="subTitle" idx="1"/>
          </p:nvPr>
        </p:nvSpPr>
        <p:spPr/>
        <p:txBody>
          <a:bodyPr>
            <a:normAutofit fontScale="92500" lnSpcReduction="20000"/>
          </a:bodyPr>
          <a:lstStyle/>
          <a:p>
            <a:r>
              <a:rPr lang="es-PE" dirty="0" smtClean="0"/>
              <a:t>Convención Sanmarquina</a:t>
            </a:r>
            <a:br>
              <a:rPr lang="es-PE" dirty="0" smtClean="0"/>
            </a:br>
            <a:r>
              <a:rPr lang="es-PE" b="1" dirty="0" smtClean="0"/>
              <a:t>Educación con calidad, nuestra cultura.</a:t>
            </a:r>
          </a:p>
          <a:p>
            <a:r>
              <a:rPr lang="es-MX" b="1" dirty="0" smtClean="0"/>
              <a:t>Lima, 22 marzo, 2018</a:t>
            </a:r>
            <a:endParaRPr lang="es-PE" dirty="0"/>
          </a:p>
          <a:p>
            <a:r>
              <a:rPr lang="es-PE" dirty="0" smtClean="0"/>
              <a:t/>
            </a:r>
            <a:br>
              <a:rPr lang="es-PE" dirty="0" smtClean="0"/>
            </a:br>
            <a:endParaRPr lang="es-PE" dirty="0"/>
          </a:p>
          <a:p>
            <a:endParaRPr lang="es-PE" dirty="0"/>
          </a:p>
        </p:txBody>
      </p:sp>
      <p:sp>
        <p:nvSpPr>
          <p:cNvPr id="4" name="Subtitle 2"/>
          <p:cNvSpPr txBox="1">
            <a:spLocks/>
          </p:cNvSpPr>
          <p:nvPr/>
        </p:nvSpPr>
        <p:spPr>
          <a:xfrm>
            <a:off x="1665515" y="5463495"/>
            <a:ext cx="9144000" cy="393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sz="2800" b="1" dirty="0" smtClean="0"/>
              <a:t>Parte 1</a:t>
            </a:r>
          </a:p>
          <a:p>
            <a:r>
              <a:rPr lang="es-PE" sz="2800" b="1" dirty="0" smtClean="0"/>
              <a:t/>
            </a:r>
            <a:br>
              <a:rPr lang="es-PE" sz="2800" b="1" dirty="0" smtClean="0"/>
            </a:br>
            <a:endParaRPr lang="es-PE" sz="2800" b="1" dirty="0" smtClean="0"/>
          </a:p>
          <a:p>
            <a:endParaRPr lang="es-PE" sz="2800" b="1" dirty="0"/>
          </a:p>
        </p:txBody>
      </p:sp>
    </p:spTree>
    <p:extLst>
      <p:ext uri="{BB962C8B-B14F-4D97-AF65-F5344CB8AC3E}">
        <p14:creationId xmlns:p14="http://schemas.microsoft.com/office/powerpoint/2010/main" val="2009272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91544" y="476672"/>
            <a:ext cx="8219256" cy="796950"/>
          </a:xfrm>
        </p:spPr>
        <p:txBody>
          <a:bodyPr>
            <a:normAutofit/>
          </a:bodyPr>
          <a:lstStyle/>
          <a:p>
            <a:pPr algn="ctr"/>
            <a:r>
              <a:rPr lang="es-PE" sz="3600" dirty="0"/>
              <a:t>Los espacios de </a:t>
            </a:r>
            <a:r>
              <a:rPr lang="es-PE" sz="3600" dirty="0" smtClean="0"/>
              <a:t>aprendizaje</a:t>
            </a:r>
            <a:endParaRPr lang="es-PE" dirty="0"/>
          </a:p>
        </p:txBody>
      </p:sp>
      <p:pic>
        <p:nvPicPr>
          <p:cNvPr id="4" name="3 Marcador de contenido" descr="dibujo-machiguenga-ninio-timpia"/>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516093" y="1670919"/>
            <a:ext cx="6552728" cy="4169097"/>
          </a:xfrm>
          <a:prstGeom prst="rect">
            <a:avLst/>
          </a:prstGeom>
          <a:noFill/>
          <a:ln>
            <a:noFill/>
          </a:ln>
        </p:spPr>
      </p:pic>
      <p:sp>
        <p:nvSpPr>
          <p:cNvPr id="3" name="2 Marcador de pie de página"/>
          <p:cNvSpPr>
            <a:spLocks noGrp="1"/>
          </p:cNvSpPr>
          <p:nvPr>
            <p:ph type="ftr" sz="quarter" idx="11"/>
          </p:nvPr>
        </p:nvSpPr>
        <p:spPr>
          <a:xfrm>
            <a:off x="4079776" y="6237313"/>
            <a:ext cx="3824064" cy="365125"/>
          </a:xfrm>
        </p:spPr>
        <p:txBody>
          <a:bodyPr/>
          <a:lstStyle/>
          <a:p>
            <a:r>
              <a:rPr lang="es-PE" dirty="0"/>
              <a:t>IV.  El Calendario comunal de la  biodiversidad </a:t>
            </a:r>
          </a:p>
        </p:txBody>
      </p:sp>
    </p:spTree>
    <p:extLst>
      <p:ext uri="{BB962C8B-B14F-4D97-AF65-F5344CB8AC3E}">
        <p14:creationId xmlns:p14="http://schemas.microsoft.com/office/powerpoint/2010/main" val="17361890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PE" dirty="0" smtClean="0"/>
              <a:t> Cada espacio es diferente, heterogéneo y múltiple.</a:t>
            </a:r>
            <a:endParaRPr lang="es-PE" dirty="0"/>
          </a:p>
        </p:txBody>
      </p:sp>
      <p:pic>
        <p:nvPicPr>
          <p:cNvPr id="4" name="Marcador de contenido 3"/>
          <p:cNvPicPr>
            <a:picLocks noGrp="1"/>
          </p:cNvPicPr>
          <p:nvPr>
            <p:ph idx="1"/>
          </p:nvPr>
        </p:nvPicPr>
        <p:blipFill>
          <a:blip r:embed="rId2" cstate="print">
            <a:extLst>
              <a:ext uri="{28A0092B-C50C-407E-A947-70E740481C1C}">
                <a14:useLocalDpi xmlns:a14="http://schemas.microsoft.com/office/drawing/2010/main" val="0"/>
              </a:ext>
            </a:extLst>
          </a:blip>
          <a:srcRect l="-1857" t="398" r="-2782" b="-165"/>
          <a:stretch>
            <a:fillRect/>
          </a:stretch>
        </p:blipFill>
        <p:spPr bwMode="auto">
          <a:xfrm>
            <a:off x="2667058" y="1825625"/>
            <a:ext cx="6857883" cy="4351338"/>
          </a:xfrm>
          <a:prstGeom prst="rect">
            <a:avLst/>
          </a:prstGeom>
          <a:noFill/>
          <a:ln w="12700" cmpd="sng" algn="ctr">
            <a:solidFill>
              <a:srgbClr val="000000"/>
            </a:solidFill>
            <a:miter lim="800000"/>
            <a:headEnd/>
            <a:tailEnd/>
          </a:ln>
          <a:effectLst/>
        </p:spPr>
      </p:pic>
    </p:spTree>
    <p:extLst>
      <p:ext uri="{BB962C8B-B14F-4D97-AF65-F5344CB8AC3E}">
        <p14:creationId xmlns:p14="http://schemas.microsoft.com/office/powerpoint/2010/main" val="1851914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pPr algn="ctr"/>
            <a:r>
              <a:rPr lang="es-PE" dirty="0" smtClean="0"/>
              <a:t>Las  espacios de aprendizaje están </a:t>
            </a:r>
            <a:r>
              <a:rPr lang="es-PE" dirty="0"/>
              <a:t/>
            </a:r>
            <a:br>
              <a:rPr lang="es-PE" dirty="0"/>
            </a:br>
            <a:r>
              <a:rPr lang="es-PE" dirty="0" smtClean="0"/>
              <a:t>relacionados.</a:t>
            </a:r>
            <a:endParaRPr lang="es-PE" dirty="0"/>
          </a:p>
        </p:txBody>
      </p:sp>
      <p:pic>
        <p:nvPicPr>
          <p:cNvPr id="6" name="3 Marcador de contenido" descr="C:\Users\Grimaldo Rengifo\Downloads\cuadro pag 18.jpg"/>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001487" y="1690689"/>
            <a:ext cx="9579428" cy="4652054"/>
          </a:xfrm>
          <a:prstGeom prst="rect">
            <a:avLst/>
          </a:prstGeom>
          <a:noFill/>
          <a:ln>
            <a:noFill/>
          </a:ln>
        </p:spPr>
      </p:pic>
    </p:spTree>
    <p:extLst>
      <p:ext uri="{BB962C8B-B14F-4D97-AF65-F5344CB8AC3E}">
        <p14:creationId xmlns:p14="http://schemas.microsoft.com/office/powerpoint/2010/main" val="11143786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PE" dirty="0" smtClean="0"/>
              <a:t>Los sujetos del aprendizaje: humanos, naturaleza, y deidades.</a:t>
            </a:r>
            <a:endParaRPr lang="es-PE" dirty="0"/>
          </a:p>
        </p:txBody>
      </p:sp>
      <p:graphicFrame>
        <p:nvGraphicFramePr>
          <p:cNvPr id="4" name="Marcador de contenido 3"/>
          <p:cNvGraphicFramePr>
            <a:graphicFrameLocks noGrp="1"/>
          </p:cNvGraphicFramePr>
          <p:nvPr>
            <p:ph idx="1"/>
            <p:extLst/>
          </p:nvPr>
        </p:nvGraphicFramePr>
        <p:xfrm>
          <a:off x="1674253" y="1690688"/>
          <a:ext cx="8023539" cy="4439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3"/>
          <p:cNvPicPr>
            <a:picLocks/>
          </p:cNvPicPr>
          <p:nvPr/>
        </p:nvPicPr>
        <p:blipFill>
          <a:blip r:embed="rId7" cstate="email">
            <a:extLst>
              <a:ext uri="{28A0092B-C50C-407E-A947-70E740481C1C}">
                <a14:useLocalDpi xmlns:a14="http://schemas.microsoft.com/office/drawing/2010/main"/>
              </a:ext>
            </a:extLst>
          </a:blip>
          <a:stretch>
            <a:fillRect/>
          </a:stretch>
        </p:blipFill>
        <p:spPr bwMode="auto">
          <a:xfrm>
            <a:off x="5138670" y="3477296"/>
            <a:ext cx="1094703" cy="1171977"/>
          </a:xfrm>
          <a:prstGeom prst="rect">
            <a:avLst/>
          </a:prstGeom>
          <a:noFill/>
          <a:ln w="9525">
            <a:noFill/>
            <a:miter lim="800000"/>
            <a:headEnd/>
            <a:tailEnd/>
          </a:ln>
        </p:spPr>
      </p:pic>
    </p:spTree>
    <p:extLst>
      <p:ext uri="{BB962C8B-B14F-4D97-AF65-F5344CB8AC3E}">
        <p14:creationId xmlns:p14="http://schemas.microsoft.com/office/powerpoint/2010/main" val="3943635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481070" y="2073499"/>
            <a:ext cx="9929612" cy="3600986"/>
          </a:xfrm>
          <a:prstGeom prst="rect">
            <a:avLst/>
          </a:prstGeom>
        </p:spPr>
        <p:txBody>
          <a:bodyPr wrap="square">
            <a:spAutoFit/>
          </a:bodyPr>
          <a:lstStyle/>
          <a:p>
            <a:r>
              <a:rPr lang="es-PE" sz="3600" dirty="0"/>
              <a:t>Para nosotros trabajar la chacra es felicidad; cuántas veces con buen trato que </a:t>
            </a:r>
            <a:r>
              <a:rPr lang="es-PE" sz="3600" dirty="0" smtClean="0"/>
              <a:t>damos a </a:t>
            </a:r>
            <a:r>
              <a:rPr lang="es-PE" sz="3600" dirty="0"/>
              <a:t>las plantas, de una resultan dos y tres variedades. </a:t>
            </a:r>
            <a:r>
              <a:rPr lang="es-PE" sz="3600" b="1" dirty="0"/>
              <a:t>La chacra te enseña a querer</a:t>
            </a:r>
            <a:r>
              <a:rPr lang="es-PE" sz="3600" b="1" dirty="0" smtClean="0"/>
              <a:t>…</a:t>
            </a:r>
          </a:p>
          <a:p>
            <a:endParaRPr lang="es-PE" sz="2800" b="1" dirty="0" smtClean="0"/>
          </a:p>
          <a:p>
            <a:endParaRPr lang="es-PE" sz="2800" dirty="0"/>
          </a:p>
          <a:p>
            <a:r>
              <a:rPr lang="es-PE" sz="2800" dirty="0" smtClean="0"/>
              <a:t>Humberto </a:t>
            </a:r>
            <a:r>
              <a:rPr lang="es-PE" sz="2800" dirty="0" err="1" smtClean="0"/>
              <a:t>Cachique</a:t>
            </a:r>
            <a:r>
              <a:rPr lang="es-PE" sz="2800" dirty="0" smtClean="0"/>
              <a:t>. Comunidad de Solo. Lamas, San Martín.</a:t>
            </a:r>
            <a:endParaRPr lang="es-PE" sz="2800" dirty="0"/>
          </a:p>
        </p:txBody>
      </p:sp>
      <p:sp>
        <p:nvSpPr>
          <p:cNvPr id="4" name="Título 3"/>
          <p:cNvSpPr>
            <a:spLocks noGrp="1"/>
          </p:cNvSpPr>
          <p:nvPr>
            <p:ph type="title"/>
          </p:nvPr>
        </p:nvSpPr>
        <p:spPr/>
        <p:txBody>
          <a:bodyPr>
            <a:normAutofit fontScale="90000"/>
          </a:bodyPr>
          <a:lstStyle/>
          <a:p>
            <a:pPr algn="ctr"/>
            <a:r>
              <a:rPr lang="es-PE" dirty="0" smtClean="0"/>
              <a:t>Todos saben, todos enseñan, todos aprenden. Todos tienen cultura: humanos, deidades, y naturaleza.</a:t>
            </a:r>
            <a:endParaRPr lang="es-PE" dirty="0"/>
          </a:p>
        </p:txBody>
      </p:sp>
    </p:spTree>
    <p:extLst>
      <p:ext uri="{BB962C8B-B14F-4D97-AF65-F5344CB8AC3E}">
        <p14:creationId xmlns:p14="http://schemas.microsoft.com/office/powerpoint/2010/main" val="24736873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05308" y="103032"/>
            <a:ext cx="10612191" cy="1223492"/>
          </a:xfrm>
        </p:spPr>
        <p:txBody>
          <a:bodyPr>
            <a:normAutofit/>
          </a:bodyPr>
          <a:lstStyle/>
          <a:p>
            <a:pPr algn="ctr"/>
            <a:r>
              <a:rPr lang="es-PE" dirty="0" smtClean="0"/>
              <a:t>La educación sin aulas.</a:t>
            </a:r>
            <a:endParaRPr lang="es-PE" dirty="0"/>
          </a:p>
        </p:txBody>
      </p:sp>
      <p:pic>
        <p:nvPicPr>
          <p:cNvPr id="5" name="Marcador de posición de imagen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a:xfrm>
            <a:off x="5183188" y="1635276"/>
            <a:ext cx="5351730" cy="4225774"/>
          </a:xfrm>
        </p:spPr>
      </p:pic>
      <p:sp>
        <p:nvSpPr>
          <p:cNvPr id="2" name="Marcador de contenido 1"/>
          <p:cNvSpPr>
            <a:spLocks noGrp="1"/>
          </p:cNvSpPr>
          <p:nvPr>
            <p:ph type="body" sz="half" idx="2"/>
          </p:nvPr>
        </p:nvSpPr>
        <p:spPr>
          <a:xfrm>
            <a:off x="850006" y="1529366"/>
            <a:ext cx="3922019" cy="4331683"/>
          </a:xfrm>
        </p:spPr>
        <p:txBody>
          <a:bodyPr>
            <a:normAutofit/>
          </a:bodyPr>
          <a:lstStyle/>
          <a:p>
            <a:r>
              <a:rPr lang="es-PE" sz="2000" dirty="0"/>
              <a:t>La chacra  </a:t>
            </a:r>
            <a:r>
              <a:rPr lang="es-PE" sz="2000" dirty="0" smtClean="0"/>
              <a:t> recrea la  diversidad natural. El humano cultiva </a:t>
            </a:r>
            <a:r>
              <a:rPr lang="es-PE" sz="2000" dirty="0"/>
              <a:t>en ecologías diversas, usando semillas de especies y variedades diversas. Una </a:t>
            </a:r>
            <a:r>
              <a:rPr lang="es-PE" sz="2000" dirty="0" smtClean="0"/>
              <a:t>familia </a:t>
            </a:r>
            <a:r>
              <a:rPr lang="es-PE" sz="2000" dirty="0"/>
              <a:t>como promedio </a:t>
            </a:r>
            <a:r>
              <a:rPr lang="es-PE" sz="2000" dirty="0" smtClean="0"/>
              <a:t>conduce 10 </a:t>
            </a:r>
            <a:r>
              <a:rPr lang="es-PE" sz="2000" dirty="0"/>
              <a:t>cultivares diferentes y de cada especie </a:t>
            </a:r>
            <a:r>
              <a:rPr lang="es-PE" sz="2000" dirty="0" smtClean="0"/>
              <a:t>diferentes </a:t>
            </a:r>
            <a:r>
              <a:rPr lang="es-PE" sz="2000" dirty="0"/>
              <a:t>variedades. </a:t>
            </a:r>
            <a:endParaRPr lang="es-PE" sz="2000" dirty="0" smtClean="0"/>
          </a:p>
          <a:p>
            <a:r>
              <a:rPr lang="es-PE" sz="2000" b="1" dirty="0" smtClean="0"/>
              <a:t>No </a:t>
            </a:r>
            <a:r>
              <a:rPr lang="es-PE" sz="2000" b="1" dirty="0"/>
              <a:t>existe nada estandarizado ni normalizado. Es una agricultura de detalle. No hay forma de repetir un mismo protocolo de actividades cada año en cada parcela cultivada</a:t>
            </a:r>
            <a:r>
              <a:rPr lang="es-PE" sz="2000" dirty="0"/>
              <a:t>.  </a:t>
            </a:r>
            <a:r>
              <a:rPr lang="es-PE" sz="2000" dirty="0" smtClean="0"/>
              <a:t> </a:t>
            </a:r>
            <a:endParaRPr lang="es-PE" sz="2000" dirty="0"/>
          </a:p>
          <a:p>
            <a:endParaRPr lang="es-PE" dirty="0"/>
          </a:p>
        </p:txBody>
      </p:sp>
    </p:spTree>
    <p:extLst>
      <p:ext uri="{BB962C8B-B14F-4D97-AF65-F5344CB8AC3E}">
        <p14:creationId xmlns:p14="http://schemas.microsoft.com/office/powerpoint/2010/main" val="41770733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838200" y="103031"/>
            <a:ext cx="10675512" cy="2074907"/>
          </a:xfrm>
        </p:spPr>
        <p:txBody>
          <a:bodyPr>
            <a:normAutofit fontScale="90000"/>
          </a:bodyPr>
          <a:lstStyle/>
          <a:p>
            <a:pPr algn="ctr"/>
            <a:r>
              <a:rPr lang="es-PE" sz="2800" dirty="0" smtClean="0"/>
              <a:t/>
            </a:r>
            <a:br>
              <a:rPr lang="es-PE" sz="2800" dirty="0" smtClean="0"/>
            </a:br>
            <a:r>
              <a:rPr lang="es-PE" sz="2800" dirty="0"/>
              <a:t/>
            </a:r>
            <a:br>
              <a:rPr lang="es-PE" sz="2800" dirty="0"/>
            </a:br>
            <a:r>
              <a:rPr lang="es-PE" sz="2800" dirty="0" smtClean="0"/>
              <a:t/>
            </a:r>
            <a:br>
              <a:rPr lang="es-PE" sz="2800" dirty="0" smtClean="0"/>
            </a:br>
            <a:r>
              <a:rPr lang="es-PE" sz="2800" dirty="0" smtClean="0"/>
              <a:t>No </a:t>
            </a:r>
            <a:r>
              <a:rPr lang="es-PE" sz="2800" dirty="0"/>
              <a:t>existe actividad donde no esté el niño y la niña aprendiendo</a:t>
            </a:r>
            <a:r>
              <a:rPr lang="es-PE" sz="2800" dirty="0" smtClean="0"/>
              <a:t>.  Aprendizaje en la complejidad.</a:t>
            </a:r>
            <a:br>
              <a:rPr lang="es-PE" sz="2800" dirty="0" smtClean="0"/>
            </a:br>
            <a:r>
              <a:rPr lang="es-PE" sz="2800" dirty="0" smtClean="0"/>
              <a:t/>
            </a:r>
            <a:br>
              <a:rPr lang="es-PE" sz="2800" dirty="0" smtClean="0"/>
            </a:br>
            <a:endParaRPr lang="es-PE" sz="2800" dirty="0"/>
          </a:p>
        </p:txBody>
      </p:sp>
      <p:pic>
        <p:nvPicPr>
          <p:cNvPr id="6" name="Marcador de contenido 5"/>
          <p:cNvPicPr>
            <a:picLocks noGrp="1" noChangeAspect="1"/>
          </p:cNvPicPr>
          <p:nvPr>
            <p:ph sz="half" idx="2"/>
          </p:nvPr>
        </p:nvPicPr>
        <p:blipFill>
          <a:blip r:embed="rId2"/>
          <a:stretch>
            <a:fillRect/>
          </a:stretch>
        </p:blipFill>
        <p:spPr>
          <a:xfrm>
            <a:off x="6019799" y="2058194"/>
            <a:ext cx="5146183" cy="3886200"/>
          </a:xfrm>
          <a:prstGeom prst="rect">
            <a:avLst/>
          </a:prstGeom>
        </p:spPr>
      </p:pic>
      <p:pic>
        <p:nvPicPr>
          <p:cNvPr id="7" name="Picture 2" descr="J:\AlianzaBaños\DSCN6930.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057336"/>
            <a:ext cx="5181600" cy="388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434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6823" y="231821"/>
            <a:ext cx="10696977" cy="1223492"/>
          </a:xfrm>
        </p:spPr>
        <p:txBody>
          <a:bodyPr>
            <a:noAutofit/>
          </a:bodyPr>
          <a:lstStyle/>
          <a:p>
            <a:pPr algn="ctr"/>
            <a:r>
              <a:rPr lang="es-PE" sz="3600" dirty="0" smtClean="0"/>
              <a:t>Los niños y las niñas participan con sus padres en la labores cotidianas aprendiendo de éstos esta complejidad. Tiempo de calidad de padres a hijos</a:t>
            </a:r>
            <a:endParaRPr lang="es-PE" sz="3600" dirty="0"/>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75021" y="1545465"/>
            <a:ext cx="6297768" cy="4631498"/>
          </a:xfrm>
        </p:spPr>
      </p:pic>
    </p:spTree>
    <p:extLst>
      <p:ext uri="{BB962C8B-B14F-4D97-AF65-F5344CB8AC3E}">
        <p14:creationId xmlns:p14="http://schemas.microsoft.com/office/powerpoint/2010/main" val="19088267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2449" y="129750"/>
            <a:ext cx="10515600" cy="1325563"/>
          </a:xfrm>
        </p:spPr>
        <p:txBody>
          <a:bodyPr>
            <a:normAutofit/>
          </a:bodyPr>
          <a:lstStyle/>
          <a:p>
            <a:pPr algn="ctr"/>
            <a:r>
              <a:rPr lang="es-PE" sz="2400" b="1" dirty="0" smtClean="0"/>
              <a:t>Es local y circunstancial</a:t>
            </a:r>
            <a:r>
              <a:rPr lang="es-PE" sz="2400" dirty="0" smtClean="0"/>
              <a:t>. El </a:t>
            </a:r>
            <a:r>
              <a:rPr lang="es-PE" sz="2400" dirty="0"/>
              <a:t>saber se sintoniza con la diversidad de suelos, animales, ríos, y climas diversos y cambiantes</a:t>
            </a:r>
            <a:r>
              <a:rPr lang="es-PE" sz="2400" dirty="0" smtClean="0"/>
              <a:t>. </a:t>
            </a:r>
            <a:endParaRPr lang="es-PE" sz="2400" dirty="0"/>
          </a:p>
        </p:txBody>
      </p:sp>
      <p:sp>
        <p:nvSpPr>
          <p:cNvPr id="5" name="Marcador de texto 4"/>
          <p:cNvSpPr>
            <a:spLocks noGrp="1"/>
          </p:cNvSpPr>
          <p:nvPr>
            <p:ph type="body" idx="1"/>
          </p:nvPr>
        </p:nvSpPr>
        <p:spPr>
          <a:xfrm>
            <a:off x="839788" y="1455313"/>
            <a:ext cx="5157787" cy="1049762"/>
          </a:xfrm>
        </p:spPr>
        <p:txBody>
          <a:bodyPr>
            <a:normAutofit fontScale="92500"/>
          </a:bodyPr>
          <a:lstStyle/>
          <a:p>
            <a:r>
              <a:rPr lang="es-PE" dirty="0" smtClean="0"/>
              <a:t>El aprendizaje es contextualizado. Dada la diversidad, es local. Lo que vale para uno no lo es necesariamente para otro.</a:t>
            </a:r>
            <a:endParaRPr lang="es-PE" dirty="0"/>
          </a:p>
        </p:txBody>
      </p:sp>
      <p:pic>
        <p:nvPicPr>
          <p:cNvPr id="9" name="Marcador de contenido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62289" y="2505075"/>
            <a:ext cx="4912784" cy="3684588"/>
          </a:xfrm>
        </p:spPr>
      </p:pic>
      <p:sp>
        <p:nvSpPr>
          <p:cNvPr id="7" name="Marcador de texto 6"/>
          <p:cNvSpPr>
            <a:spLocks noGrp="1"/>
          </p:cNvSpPr>
          <p:nvPr>
            <p:ph type="body" sz="quarter" idx="3"/>
          </p:nvPr>
        </p:nvSpPr>
        <p:spPr>
          <a:xfrm>
            <a:off x="6275231" y="1690688"/>
            <a:ext cx="5357813" cy="1152793"/>
          </a:xfrm>
        </p:spPr>
        <p:txBody>
          <a:bodyPr>
            <a:noAutofit/>
          </a:bodyPr>
          <a:lstStyle/>
          <a:p>
            <a:r>
              <a:rPr lang="es-PE" dirty="0" smtClean="0"/>
              <a:t>Es circunstancial. Lo que es válido para un año no lo es para el otro. </a:t>
            </a:r>
            <a:r>
              <a:rPr lang="es-PE" dirty="0"/>
              <a:t>No es posible la repetición, sino la recreación. </a:t>
            </a:r>
            <a:br>
              <a:rPr lang="es-PE" dirty="0"/>
            </a:br>
            <a:endParaRPr lang="es-PE" dirty="0"/>
          </a:p>
        </p:txBody>
      </p:sp>
      <p:pic>
        <p:nvPicPr>
          <p:cNvPr id="8" name="Marcador de contenido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307402" y="2505075"/>
            <a:ext cx="4912784" cy="3684588"/>
          </a:xfrm>
        </p:spPr>
      </p:pic>
    </p:spTree>
    <p:extLst>
      <p:ext uri="{BB962C8B-B14F-4D97-AF65-F5344CB8AC3E}">
        <p14:creationId xmlns:p14="http://schemas.microsoft.com/office/powerpoint/2010/main" val="29201374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pPr algn="ctr"/>
            <a:r>
              <a:rPr lang="es-PE" dirty="0" smtClean="0"/>
              <a:t>Junta teoría y práctica</a:t>
            </a:r>
            <a:r>
              <a:rPr lang="es-PE" dirty="0"/>
              <a:t>. Vincula el saber con el hacer.</a:t>
            </a:r>
          </a:p>
        </p:txBody>
      </p:sp>
      <p:pic>
        <p:nvPicPr>
          <p:cNvPr id="11" name="Marcador de contenido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53048" y="1596980"/>
            <a:ext cx="6343844" cy="4579983"/>
          </a:xfrm>
        </p:spPr>
      </p:pic>
    </p:spTree>
    <p:extLst>
      <p:ext uri="{BB962C8B-B14F-4D97-AF65-F5344CB8AC3E}">
        <p14:creationId xmlns:p14="http://schemas.microsoft.com/office/powerpoint/2010/main" val="1027039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s-PE" dirty="0" smtClean="0"/>
              <a:t>Buen vivir</a:t>
            </a:r>
            <a:endParaRPr lang="es-PE"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60073" y="1385455"/>
            <a:ext cx="6871853" cy="4791508"/>
          </a:xfrm>
        </p:spPr>
      </p:pic>
    </p:spTree>
    <p:extLst>
      <p:ext uri="{BB962C8B-B14F-4D97-AF65-F5344CB8AC3E}">
        <p14:creationId xmlns:p14="http://schemas.microsoft.com/office/powerpoint/2010/main" val="2186117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El error y el conflicto es parte del aprendizaje</a:t>
            </a:r>
            <a:endParaRPr lang="es-PE" dirty="0"/>
          </a:p>
        </p:txBody>
      </p:sp>
      <p:pic>
        <p:nvPicPr>
          <p:cNvPr id="7"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42559797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PE" dirty="0" smtClean="0"/>
              <a:t>Todo a su tiempo: El aprendizaje en función del calendario comunal.</a:t>
            </a:r>
            <a:endParaRPr lang="es-PE" dirty="0"/>
          </a:p>
        </p:txBody>
      </p:sp>
      <p:pic>
        <p:nvPicPr>
          <p:cNvPr id="5" name="Content Placeholder 4" descr="CALENDARI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48923" y="1825625"/>
            <a:ext cx="5894153" cy="43513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898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81825" y="457200"/>
            <a:ext cx="9890975" cy="882203"/>
          </a:xfrm>
        </p:spPr>
        <p:txBody>
          <a:bodyPr>
            <a:normAutofit/>
          </a:bodyPr>
          <a:lstStyle/>
          <a:p>
            <a:r>
              <a:rPr lang="es-PE" dirty="0" smtClean="0"/>
              <a:t>El desarrollo  de un </a:t>
            </a:r>
            <a:r>
              <a:rPr lang="es-PE" b="1" dirty="0" smtClean="0"/>
              <a:t>pensamiento divergente</a:t>
            </a:r>
            <a:r>
              <a:rPr lang="es-PE" dirty="0" smtClean="0"/>
              <a:t>.</a:t>
            </a:r>
            <a:endParaRPr lang="es-PE" dirty="0"/>
          </a:p>
        </p:txBody>
      </p:sp>
      <p:pic>
        <p:nvPicPr>
          <p:cNvPr id="8" name="Marcador de posición de imagen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a:xfrm>
            <a:off x="5271237" y="1712191"/>
            <a:ext cx="5701563" cy="4502006"/>
          </a:xfrm>
        </p:spPr>
      </p:pic>
      <p:sp>
        <p:nvSpPr>
          <p:cNvPr id="7" name="Marcador de texto 6"/>
          <p:cNvSpPr>
            <a:spLocks noGrp="1"/>
          </p:cNvSpPr>
          <p:nvPr>
            <p:ph type="body" sz="half" idx="2"/>
          </p:nvPr>
        </p:nvSpPr>
        <p:spPr/>
        <p:txBody>
          <a:bodyPr>
            <a:normAutofit fontScale="92500"/>
          </a:bodyPr>
          <a:lstStyle/>
          <a:p>
            <a:r>
              <a:rPr lang="es-PE" sz="2400" dirty="0" smtClean="0"/>
              <a:t>La diversidad </a:t>
            </a:r>
            <a:r>
              <a:rPr lang="es-PE" sz="2400" dirty="0"/>
              <a:t>educa un pensamiento divergente,  porque la familia: padre, madre, e hijos, </a:t>
            </a:r>
            <a:r>
              <a:rPr lang="es-PE" sz="2400" dirty="0" smtClean="0"/>
              <a:t>en un ambiente complejo e imprevisto tienen </a:t>
            </a:r>
            <a:r>
              <a:rPr lang="es-PE" sz="2400" dirty="0"/>
              <a:t>que dar cuenta de los problemas rápidamente y buscar soluciones inmediatas pues de por medio se encuentra la sobrevivencia. Si fallan por seguir una regla preestablecida, simplemente no hay comida.</a:t>
            </a:r>
          </a:p>
          <a:p>
            <a:endParaRPr lang="es-PE" dirty="0"/>
          </a:p>
        </p:txBody>
      </p:sp>
    </p:spTree>
    <p:extLst>
      <p:ext uri="{BB962C8B-B14F-4D97-AF65-F5344CB8AC3E}">
        <p14:creationId xmlns:p14="http://schemas.microsoft.com/office/powerpoint/2010/main" val="4324057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90917" y="0"/>
            <a:ext cx="9581883" cy="1094704"/>
          </a:xfrm>
        </p:spPr>
        <p:txBody>
          <a:bodyPr>
            <a:normAutofit fontScale="90000"/>
          </a:bodyPr>
          <a:lstStyle/>
          <a:p>
            <a:pPr lvl="0" algn="ctr"/>
            <a:r>
              <a:rPr lang="es-PE" dirty="0" smtClean="0"/>
              <a:t> </a:t>
            </a:r>
            <a:br>
              <a:rPr lang="es-PE" dirty="0" smtClean="0"/>
            </a:br>
            <a:r>
              <a:rPr lang="es-PE" sz="3600" dirty="0" smtClean="0"/>
              <a:t>Desarrolla la  creatividad y la apertura a lo nuevo y  </a:t>
            </a:r>
            <a:r>
              <a:rPr lang="es-PE" sz="3600" dirty="0"/>
              <a:t>desconocido. . </a:t>
            </a:r>
            <a:r>
              <a:rPr lang="es-PE" sz="3600" dirty="0" smtClean="0"/>
              <a:t/>
            </a:r>
            <a:br>
              <a:rPr lang="es-PE" sz="3600" dirty="0" smtClean="0"/>
            </a:br>
            <a:endParaRPr lang="es-PE" sz="3600" dirty="0"/>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26928" y="1722594"/>
            <a:ext cx="5801784" cy="4351338"/>
          </a:xfrm>
        </p:spPr>
      </p:pic>
    </p:spTree>
    <p:extLst>
      <p:ext uri="{BB962C8B-B14F-4D97-AF65-F5344CB8AC3E}">
        <p14:creationId xmlns:p14="http://schemas.microsoft.com/office/powerpoint/2010/main" val="24753359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23492" y="457200"/>
            <a:ext cx="9998453" cy="792051"/>
          </a:xfrm>
        </p:spPr>
        <p:txBody>
          <a:bodyPr>
            <a:noAutofit/>
          </a:bodyPr>
          <a:lstStyle/>
          <a:p>
            <a:pPr lvl="0"/>
            <a:r>
              <a:rPr lang="es-PE" sz="2400" dirty="0" smtClean="0"/>
              <a:t>Un pensamiento relacional y recreativo</a:t>
            </a:r>
            <a:endParaRPr lang="es-PE" sz="2400" dirty="0"/>
          </a:p>
        </p:txBody>
      </p:sp>
      <p:sp>
        <p:nvSpPr>
          <p:cNvPr id="3" name="Marcador de texto 2"/>
          <p:cNvSpPr>
            <a:spLocks noGrp="1"/>
          </p:cNvSpPr>
          <p:nvPr>
            <p:ph type="body" sz="half" idx="2"/>
          </p:nvPr>
        </p:nvSpPr>
        <p:spPr/>
        <p:txBody>
          <a:bodyPr>
            <a:normAutofit fontScale="92500" lnSpcReduction="20000"/>
          </a:bodyPr>
          <a:lstStyle/>
          <a:p>
            <a:r>
              <a:rPr lang="es-PE" sz="2000" dirty="0"/>
              <a:t>El aprendizaje es integrado, holístico, </a:t>
            </a:r>
            <a:r>
              <a:rPr lang="es-PE" sz="2000" dirty="0" smtClean="0"/>
              <a:t>sistémico y en comunidad. </a:t>
            </a:r>
            <a:r>
              <a:rPr lang="es-PE" sz="2000" dirty="0"/>
              <a:t>El abordaje es </a:t>
            </a:r>
            <a:r>
              <a:rPr lang="es-PE" sz="2000" dirty="0" smtClean="0"/>
              <a:t>interdisciplinario y realizado en una multiplicidad de relaciones. </a:t>
            </a:r>
          </a:p>
          <a:p>
            <a:r>
              <a:rPr lang="es-PE" sz="2000" dirty="0" smtClean="0"/>
              <a:t>No </a:t>
            </a:r>
            <a:r>
              <a:rPr lang="es-PE" sz="2000" dirty="0"/>
              <a:t>se puede entender la </a:t>
            </a:r>
            <a:r>
              <a:rPr lang="es-PE" sz="2000" dirty="0" smtClean="0"/>
              <a:t>agricultura andina </a:t>
            </a:r>
            <a:r>
              <a:rPr lang="es-PE" sz="2000" dirty="0"/>
              <a:t>sin relacionarla con la ganadería, las artes sanas, la transformación, y el </a:t>
            </a:r>
            <a:r>
              <a:rPr lang="es-PE" sz="2000" dirty="0" smtClean="0"/>
              <a:t>mercado. </a:t>
            </a:r>
          </a:p>
          <a:p>
            <a:r>
              <a:rPr lang="es-PE" sz="2000" dirty="0" smtClean="0"/>
              <a:t>La </a:t>
            </a:r>
            <a:r>
              <a:rPr lang="es-PE" sz="2000" dirty="0"/>
              <a:t>chacra </a:t>
            </a:r>
            <a:r>
              <a:rPr lang="es-PE" sz="2000" dirty="0" smtClean="0"/>
              <a:t> solo </a:t>
            </a:r>
            <a:r>
              <a:rPr lang="es-PE" sz="2000" dirty="0"/>
              <a:t>puede ser entendida se comprendemos el ciclo </a:t>
            </a:r>
            <a:r>
              <a:rPr lang="es-PE" sz="2000" dirty="0" smtClean="0"/>
              <a:t> climático, laos ascensos y descensos de los ríos y quebradas. </a:t>
            </a:r>
          </a:p>
          <a:p>
            <a:r>
              <a:rPr lang="es-PE" sz="2000" dirty="0" smtClean="0"/>
              <a:t>Estas </a:t>
            </a:r>
            <a:r>
              <a:rPr lang="es-PE" sz="2000" dirty="0"/>
              <a:t>situaciones desarrollan un pensar </a:t>
            </a:r>
            <a:r>
              <a:rPr lang="es-PE" sz="2000" dirty="0" smtClean="0"/>
              <a:t>relacional en el que la parte no puede ser pensada sin el todo.</a:t>
            </a:r>
            <a:r>
              <a:rPr lang="es-PE" sz="2000" dirty="0"/>
              <a:t/>
            </a:r>
            <a:br>
              <a:rPr lang="es-PE" sz="2000" dirty="0"/>
            </a:br>
            <a:endParaRPr lang="es-PE" sz="2000" dirty="0"/>
          </a:p>
        </p:txBody>
      </p:sp>
      <p:pic>
        <p:nvPicPr>
          <p:cNvPr id="8" name="Marcador de contenido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49745" y="1354361"/>
            <a:ext cx="6172200" cy="4629150"/>
          </a:xfrm>
        </p:spPr>
      </p:pic>
    </p:spTree>
    <p:extLst>
      <p:ext uri="{BB962C8B-B14F-4D97-AF65-F5344CB8AC3E}">
        <p14:creationId xmlns:p14="http://schemas.microsoft.com/office/powerpoint/2010/main" val="36040960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Para qué este </a:t>
            </a:r>
            <a:r>
              <a:rPr lang="es-PE" dirty="0" err="1" smtClean="0"/>
              <a:t>senti</a:t>
            </a:r>
            <a:r>
              <a:rPr lang="es-PE" dirty="0" smtClean="0"/>
              <a:t>-pensar</a:t>
            </a:r>
            <a:endParaRPr lang="es-PE" dirty="0"/>
          </a:p>
        </p:txBody>
      </p:sp>
      <p:graphicFrame>
        <p:nvGraphicFramePr>
          <p:cNvPr id="7" name="Marcador de contenido 6"/>
          <p:cNvGraphicFramePr>
            <a:graphicFrameLocks noGrp="1"/>
          </p:cNvGraphicFramePr>
          <p:nvPr>
            <p:ph idx="1"/>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p:cNvSpPr>
            <a:spLocks noGrp="1"/>
          </p:cNvSpPr>
          <p:nvPr>
            <p:ph type="body" sz="half" idx="2"/>
          </p:nvPr>
        </p:nvSpPr>
        <p:spPr/>
        <p:txBody>
          <a:bodyPr/>
          <a:lstStyle/>
          <a:p>
            <a:r>
              <a:rPr lang="es-PE" dirty="0" smtClean="0"/>
              <a:t>.Re-encantamiento del mundo: retorno a la naturaleza.</a:t>
            </a:r>
          </a:p>
          <a:p>
            <a:r>
              <a:rPr lang="es-PE" dirty="0" smtClean="0"/>
              <a:t>. Descolonización del cuerpo y la mente.</a:t>
            </a:r>
          </a:p>
          <a:p>
            <a:r>
              <a:rPr lang="es-PE" dirty="0" smtClean="0"/>
              <a:t>. Regenerar relaciones de cariño y respeto.</a:t>
            </a:r>
          </a:p>
          <a:p>
            <a:r>
              <a:rPr lang="es-PE" dirty="0" smtClean="0"/>
              <a:t>. Regenerar el ayllu para el vivir bonito.</a:t>
            </a:r>
            <a:endParaRPr lang="es-PE" dirty="0"/>
          </a:p>
        </p:txBody>
      </p:sp>
    </p:spTree>
    <p:extLst>
      <p:ext uri="{BB962C8B-B14F-4D97-AF65-F5344CB8AC3E}">
        <p14:creationId xmlns:p14="http://schemas.microsoft.com/office/powerpoint/2010/main" val="7483949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PE" sz="2800" b="1" dirty="0"/>
              <a:t>El para qué de la educación comunitaria</a:t>
            </a:r>
            <a:r>
              <a:rPr lang="es-PE" sz="2800" b="1" dirty="0" smtClean="0"/>
              <a:t>. </a:t>
            </a:r>
            <a:br>
              <a:rPr lang="es-PE" sz="2800" b="1" dirty="0" smtClean="0"/>
            </a:br>
            <a:endParaRPr lang="es-PE" sz="2800" b="1" dirty="0"/>
          </a:p>
        </p:txBody>
      </p:sp>
      <p:sp>
        <p:nvSpPr>
          <p:cNvPr id="3" name="2 Marcador de contenido"/>
          <p:cNvSpPr>
            <a:spLocks noGrp="1"/>
          </p:cNvSpPr>
          <p:nvPr>
            <p:ph sz="half" idx="1"/>
          </p:nvPr>
        </p:nvSpPr>
        <p:spPr/>
        <p:txBody>
          <a:bodyPr>
            <a:normAutofit fontScale="85000" lnSpcReduction="20000"/>
          </a:bodyPr>
          <a:lstStyle/>
          <a:p>
            <a:r>
              <a:rPr lang="es-ES" dirty="0"/>
              <a:t>- Ser persona de respeto. </a:t>
            </a:r>
            <a:r>
              <a:rPr lang="es-ES" dirty="0" smtClean="0"/>
              <a:t>Saber </a:t>
            </a:r>
            <a:r>
              <a:rPr lang="es-ES" dirty="0"/>
              <a:t>respetar a la comunidad para que haya respeto entre </a:t>
            </a:r>
            <a:r>
              <a:rPr lang="es-ES" dirty="0" smtClean="0"/>
              <a:t>todos. </a:t>
            </a:r>
            <a:endParaRPr lang="es-PE" dirty="0"/>
          </a:p>
          <a:p>
            <a:endParaRPr lang="es-ES" dirty="0" smtClean="0"/>
          </a:p>
          <a:p>
            <a:r>
              <a:rPr lang="es-ES" i="1" dirty="0" smtClean="0"/>
              <a:t>- </a:t>
            </a:r>
            <a:r>
              <a:rPr lang="es-ES" dirty="0"/>
              <a:t>Saber su idioma </a:t>
            </a:r>
            <a:r>
              <a:rPr lang="es-ES" dirty="0" smtClean="0"/>
              <a:t>bien. Ser </a:t>
            </a:r>
            <a:r>
              <a:rPr lang="es-ES" dirty="0"/>
              <a:t>persona de buen hablar</a:t>
            </a:r>
            <a:r>
              <a:rPr lang="es-ES" dirty="0" smtClean="0"/>
              <a:t>.</a:t>
            </a:r>
          </a:p>
          <a:p>
            <a:endParaRPr lang="es-PE" dirty="0"/>
          </a:p>
          <a:p>
            <a:r>
              <a:rPr lang="es-ES" dirty="0" smtClean="0"/>
              <a:t>- </a:t>
            </a:r>
            <a:r>
              <a:rPr lang="es-ES" dirty="0"/>
              <a:t>Ser persona que </a:t>
            </a:r>
            <a:r>
              <a:rPr lang="es-ES" dirty="0" smtClean="0"/>
              <a:t>enseña lo que sabe. No es egoísta con su </a:t>
            </a:r>
            <a:r>
              <a:rPr lang="es-ES" dirty="0"/>
              <a:t>conocimiento. </a:t>
            </a:r>
            <a:endParaRPr lang="es-ES" dirty="0" smtClean="0"/>
          </a:p>
          <a:p>
            <a:endParaRPr lang="es-ES" dirty="0" smtClean="0"/>
          </a:p>
          <a:p>
            <a:r>
              <a:rPr lang="es-ES" dirty="0" smtClean="0"/>
              <a:t>-Querer </a:t>
            </a:r>
            <a:r>
              <a:rPr lang="es-ES" dirty="0"/>
              <a:t>y saber servir a la madre </a:t>
            </a:r>
            <a:r>
              <a:rPr lang="es-ES" dirty="0" smtClean="0"/>
              <a:t>tierra.</a:t>
            </a:r>
            <a:r>
              <a:rPr lang="es-PE" dirty="0"/>
              <a:t> Ser</a:t>
            </a:r>
            <a:r>
              <a:rPr lang="es-ES_tradnl" dirty="0"/>
              <a:t>  “chacra runas</a:t>
            </a:r>
            <a:r>
              <a:rPr lang="es-ES_tradnl" dirty="0" smtClean="0"/>
              <a:t>”.</a:t>
            </a:r>
            <a:endParaRPr lang="es-ES" dirty="0" smtClean="0"/>
          </a:p>
          <a:p>
            <a:endParaRPr lang="es-PE" dirty="0"/>
          </a:p>
          <a:p>
            <a:endParaRPr lang="es-PE" dirty="0"/>
          </a:p>
        </p:txBody>
      </p:sp>
      <p:sp>
        <p:nvSpPr>
          <p:cNvPr id="4" name="3 Marcador de contenido"/>
          <p:cNvSpPr>
            <a:spLocks noGrp="1"/>
          </p:cNvSpPr>
          <p:nvPr>
            <p:ph sz="half" idx="2"/>
          </p:nvPr>
        </p:nvSpPr>
        <p:spPr/>
        <p:txBody>
          <a:bodyPr>
            <a:normAutofit fontScale="85000" lnSpcReduction="20000"/>
          </a:bodyPr>
          <a:lstStyle/>
          <a:p>
            <a:r>
              <a:rPr lang="es-ES" dirty="0" smtClean="0"/>
              <a:t>-Ser </a:t>
            </a:r>
            <a:r>
              <a:rPr lang="es-ES" dirty="0"/>
              <a:t>buena autoridad. </a:t>
            </a:r>
            <a:r>
              <a:rPr lang="es-ES" dirty="0" smtClean="0"/>
              <a:t>Saber servir a la comunidad y </a:t>
            </a:r>
            <a:r>
              <a:rPr lang="es-ES" dirty="0"/>
              <a:t>respetar </a:t>
            </a:r>
            <a:r>
              <a:rPr lang="es-ES" dirty="0" smtClean="0"/>
              <a:t>sus </a:t>
            </a:r>
            <a:r>
              <a:rPr lang="es-ES" dirty="0"/>
              <a:t>costumbres. Debe ser honesto, recto, responsable y puntual</a:t>
            </a:r>
            <a:r>
              <a:rPr lang="es-ES" dirty="0" smtClean="0"/>
              <a:t>..</a:t>
            </a:r>
            <a:r>
              <a:rPr lang="es-ES" dirty="0"/>
              <a:t> </a:t>
            </a:r>
            <a:endParaRPr lang="es-PE" dirty="0"/>
          </a:p>
          <a:p>
            <a:r>
              <a:rPr lang="es-PE" dirty="0"/>
              <a:t>- </a:t>
            </a:r>
            <a:r>
              <a:rPr lang="es-PE" dirty="0" smtClean="0"/>
              <a:t>Saber todo tipo de oficios</a:t>
            </a:r>
            <a:r>
              <a:rPr lang="es-ES_tradnl" dirty="0" smtClean="0"/>
              <a:t>. </a:t>
            </a:r>
          </a:p>
          <a:p>
            <a:endParaRPr lang="es-PE" dirty="0"/>
          </a:p>
          <a:p>
            <a:r>
              <a:rPr lang="es-ES_tradnl" dirty="0"/>
              <a:t>- Saber </a:t>
            </a:r>
            <a:r>
              <a:rPr lang="es-ES_tradnl" dirty="0" smtClean="0"/>
              <a:t>alegrar la vida. Saber tocar instrumentos y   </a:t>
            </a:r>
            <a:r>
              <a:rPr lang="es-ES_tradnl" dirty="0"/>
              <a:t>cantar  cantos a nuestra chacra-vida. </a:t>
            </a:r>
            <a:endParaRPr lang="es-ES_tradnl" dirty="0" smtClean="0"/>
          </a:p>
          <a:p>
            <a:endParaRPr lang="es-PE" dirty="0"/>
          </a:p>
          <a:p>
            <a:r>
              <a:rPr lang="es-ES_tradnl" dirty="0"/>
              <a:t>- </a:t>
            </a:r>
            <a:r>
              <a:rPr lang="es-ES_tradnl" dirty="0" smtClean="0"/>
              <a:t>Entender la   </a:t>
            </a:r>
            <a:r>
              <a:rPr lang="es-ES_tradnl" dirty="0"/>
              <a:t>educación </a:t>
            </a:r>
            <a:r>
              <a:rPr lang="es-ES_tradnl" dirty="0" smtClean="0"/>
              <a:t>oficial y valorar la  sabiduría en igualdad de condiciones.</a:t>
            </a:r>
            <a:endParaRPr lang="es-PE" dirty="0"/>
          </a:p>
          <a:p>
            <a:pPr marL="0" indent="0">
              <a:buNone/>
            </a:pPr>
            <a:endParaRPr lang="es-PE" dirty="0"/>
          </a:p>
        </p:txBody>
      </p:sp>
    </p:spTree>
    <p:extLst>
      <p:ext uri="{BB962C8B-B14F-4D97-AF65-F5344CB8AC3E}">
        <p14:creationId xmlns:p14="http://schemas.microsoft.com/office/powerpoint/2010/main" val="39607499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PE" dirty="0" smtClean="0"/>
              <a:t>Gracias</a:t>
            </a:r>
            <a:endParaRPr lang="es-PE"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599349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MX" dirty="0" smtClean="0"/>
              <a:t/>
            </a:r>
            <a:br>
              <a:rPr lang="es-MX" dirty="0" smtClean="0"/>
            </a:br>
            <a:r>
              <a:rPr lang="es-MX" dirty="0"/>
              <a:t/>
            </a:r>
            <a:br>
              <a:rPr lang="es-MX" dirty="0"/>
            </a:br>
            <a:r>
              <a:rPr lang="es-MX" dirty="0" smtClean="0"/>
              <a:t>"Reencuentro entre educación con calidad y el buen vivir"</a:t>
            </a:r>
            <a:r>
              <a:rPr lang="es-PE" dirty="0" smtClean="0"/>
              <a:t/>
            </a:r>
            <a:br>
              <a:rPr lang="es-PE" dirty="0" smtClean="0"/>
            </a:br>
            <a:endParaRPr lang="es-PE" sz="3100" dirty="0"/>
          </a:p>
        </p:txBody>
      </p:sp>
      <p:sp>
        <p:nvSpPr>
          <p:cNvPr id="3" name="Subtitle 2"/>
          <p:cNvSpPr>
            <a:spLocks noGrp="1"/>
          </p:cNvSpPr>
          <p:nvPr>
            <p:ph type="subTitle" idx="1"/>
          </p:nvPr>
        </p:nvSpPr>
        <p:spPr/>
        <p:txBody>
          <a:bodyPr>
            <a:normAutofit/>
          </a:bodyPr>
          <a:lstStyle/>
          <a:p>
            <a:r>
              <a:rPr lang="es-PE" dirty="0" smtClean="0"/>
              <a:t/>
            </a:r>
            <a:br>
              <a:rPr lang="es-PE" dirty="0" smtClean="0"/>
            </a:br>
            <a:endParaRPr lang="es-PE" dirty="0"/>
          </a:p>
          <a:p>
            <a:endParaRPr lang="es-PE" dirty="0"/>
          </a:p>
        </p:txBody>
      </p:sp>
      <p:sp>
        <p:nvSpPr>
          <p:cNvPr id="4" name="Subtitle 2"/>
          <p:cNvSpPr txBox="1">
            <a:spLocks/>
          </p:cNvSpPr>
          <p:nvPr/>
        </p:nvSpPr>
        <p:spPr>
          <a:xfrm>
            <a:off x="1665515" y="5463495"/>
            <a:ext cx="9144000" cy="393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sz="2800" b="1" dirty="0" smtClean="0"/>
              <a:t>Parte 3</a:t>
            </a:r>
          </a:p>
          <a:p>
            <a:r>
              <a:rPr lang="es-PE" sz="2800" b="1" dirty="0" smtClean="0"/>
              <a:t/>
            </a:r>
            <a:br>
              <a:rPr lang="es-PE" sz="2800" b="1" dirty="0" smtClean="0"/>
            </a:br>
            <a:endParaRPr lang="es-PE" sz="2800" b="1" dirty="0" smtClean="0"/>
          </a:p>
          <a:p>
            <a:endParaRPr lang="es-PE" sz="2800" b="1" dirty="0"/>
          </a:p>
        </p:txBody>
      </p:sp>
    </p:spTree>
    <p:extLst>
      <p:ext uri="{BB962C8B-B14F-4D97-AF65-F5344CB8AC3E}">
        <p14:creationId xmlns:p14="http://schemas.microsoft.com/office/powerpoint/2010/main" val="1423031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s-PE" sz="3600" dirty="0" smtClean="0"/>
              <a:t>La educación comunitaria y el la educación oficial. </a:t>
            </a:r>
            <a:br>
              <a:rPr lang="es-PE" sz="3600" dirty="0" smtClean="0"/>
            </a:br>
            <a:r>
              <a:rPr lang="es-PE" sz="3600" dirty="0" smtClean="0"/>
              <a:t>Una pedagogía para aprender a vivir en diversidad: </a:t>
            </a:r>
            <a:br>
              <a:rPr lang="es-PE" sz="3600" dirty="0" smtClean="0"/>
            </a:br>
            <a:r>
              <a:rPr lang="es-PE" sz="3600" dirty="0" smtClean="0"/>
              <a:t>el diálogo de saberes. </a:t>
            </a:r>
            <a:endParaRPr lang="es-PE" sz="3600" dirty="0"/>
          </a:p>
        </p:txBody>
      </p:sp>
      <p:sp>
        <p:nvSpPr>
          <p:cNvPr id="3" name="Subtitle 2"/>
          <p:cNvSpPr>
            <a:spLocks noGrp="1"/>
          </p:cNvSpPr>
          <p:nvPr>
            <p:ph type="subTitle" idx="1"/>
          </p:nvPr>
        </p:nvSpPr>
        <p:spPr/>
        <p:txBody>
          <a:bodyPr/>
          <a:lstStyle/>
          <a:p>
            <a:endParaRPr lang="es-PE" dirty="0"/>
          </a:p>
        </p:txBody>
      </p:sp>
    </p:spTree>
    <p:extLst>
      <p:ext uri="{BB962C8B-B14F-4D97-AF65-F5344CB8AC3E}">
        <p14:creationId xmlns:p14="http://schemas.microsoft.com/office/powerpoint/2010/main" val="974256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8" y="457200"/>
            <a:ext cx="10631776" cy="1600200"/>
          </a:xfrm>
        </p:spPr>
        <p:txBody>
          <a:bodyPr/>
          <a:lstStyle/>
          <a:p>
            <a:pPr algn="ctr"/>
            <a:r>
              <a:rPr lang="es-PE" b="1" dirty="0" smtClean="0"/>
              <a:t>Vivir en armonía con la naturaleza</a:t>
            </a:r>
            <a:endParaRPr lang="es-PE" b="1"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43563" y="2189163"/>
            <a:ext cx="4895849" cy="3671887"/>
          </a:xfrm>
        </p:spPr>
      </p:pic>
      <p:sp>
        <p:nvSpPr>
          <p:cNvPr id="6" name="Text Placeholder 5"/>
          <p:cNvSpPr>
            <a:spLocks noGrp="1"/>
          </p:cNvSpPr>
          <p:nvPr>
            <p:ph type="body" sz="half" idx="2"/>
          </p:nvPr>
        </p:nvSpPr>
        <p:spPr/>
        <p:txBody>
          <a:bodyPr/>
          <a:lstStyle/>
          <a:p>
            <a:r>
              <a:rPr lang="es-ES" sz="2000" dirty="0"/>
              <a:t>La vivencia en las comunidades andinas y amazónicas de  coexistir en equivalencia y armonía con la naturaleza, es quizás el rasgo más conocido de esta opción de bienestar culturalmente específica. </a:t>
            </a:r>
            <a:endParaRPr lang="es-ES" sz="2000" dirty="0" smtClean="0"/>
          </a:p>
          <a:p>
            <a:r>
              <a:rPr lang="es-ES" sz="2000" dirty="0" smtClean="0"/>
              <a:t>Se </a:t>
            </a:r>
            <a:r>
              <a:rPr lang="es-ES" sz="2000" dirty="0"/>
              <a:t>trata de un estar con y en la naturaleza, sin tratarla  como  un recurso que se explota sino como a un pariente que se cría al tiempo que ésta nos cría.  </a:t>
            </a:r>
            <a:endParaRPr lang="es-PE" sz="2000" dirty="0"/>
          </a:p>
          <a:p>
            <a:endParaRPr lang="es-PE" dirty="0"/>
          </a:p>
        </p:txBody>
      </p:sp>
    </p:spTree>
    <p:extLst>
      <p:ext uri="{BB962C8B-B14F-4D97-AF65-F5344CB8AC3E}">
        <p14:creationId xmlns:p14="http://schemas.microsoft.com/office/powerpoint/2010/main" val="2508415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PE" dirty="0" smtClean="0"/>
              <a:t>Educar en la diversidad. No más un Perú sin nosotros </a:t>
            </a:r>
            <a:endParaRPr lang="es-PE" dirty="0"/>
          </a:p>
        </p:txBody>
      </p:sp>
      <p:pic>
        <p:nvPicPr>
          <p:cNvPr id="6"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6936" y="1827516"/>
            <a:ext cx="5798127" cy="4347556"/>
          </a:xfrm>
        </p:spPr>
      </p:pic>
    </p:spTree>
    <p:extLst>
      <p:ext uri="{BB962C8B-B14F-4D97-AF65-F5344CB8AC3E}">
        <p14:creationId xmlns:p14="http://schemas.microsoft.com/office/powerpoint/2010/main" val="3110959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pPr algn="r"/>
            <a:r>
              <a:rPr lang="es-ES_tradnl" sz="2200" b="1" dirty="0" smtClean="0"/>
              <a:t>“La educación de mi hijo no es solamente leer y escribir, sino también está en aprender la crianza de las chacras, crianza de las semillas, encariñar las semillas pensando para su vida futura”. </a:t>
            </a:r>
            <a:r>
              <a:rPr lang="es-PE" sz="2200" b="1" dirty="0" smtClean="0"/>
              <a:t/>
            </a:r>
            <a:br>
              <a:rPr lang="es-PE" sz="2200" b="1" dirty="0" smtClean="0"/>
            </a:br>
            <a:r>
              <a:rPr lang="es-ES_tradnl" sz="2200" b="1" dirty="0" smtClean="0"/>
              <a:t> </a:t>
            </a:r>
            <a:r>
              <a:rPr lang="es-PE" sz="2200" b="1" dirty="0" smtClean="0"/>
              <a:t/>
            </a:r>
            <a:br>
              <a:rPr lang="es-PE" sz="2200" b="1" dirty="0" smtClean="0"/>
            </a:br>
            <a:r>
              <a:rPr lang="es-ES_tradnl" sz="2200" b="1" dirty="0" smtClean="0"/>
              <a:t>Don Teodoro Espinoza </a:t>
            </a:r>
            <a:r>
              <a:rPr lang="es-ES_tradnl" sz="2200" b="1" dirty="0" err="1" smtClean="0"/>
              <a:t>Hinostroza</a:t>
            </a:r>
            <a:r>
              <a:rPr lang="es-ES_tradnl" sz="2200" b="1" dirty="0" smtClean="0"/>
              <a:t> de la comunidad de </a:t>
            </a:r>
            <a:r>
              <a:rPr lang="es-ES_tradnl" sz="2200" b="1" dirty="0" err="1" smtClean="0"/>
              <a:t>ChaKa</a:t>
            </a:r>
            <a:r>
              <a:rPr lang="es-ES_tradnl" sz="2200" b="1" dirty="0" smtClean="0"/>
              <a:t>. Ayacucho.</a:t>
            </a:r>
            <a:br>
              <a:rPr lang="es-ES_tradnl" sz="2200" b="1" dirty="0" smtClean="0"/>
            </a:br>
            <a:endParaRPr lang="es-PE" sz="2200" dirty="0"/>
          </a:p>
        </p:txBody>
      </p:sp>
      <p:pic>
        <p:nvPicPr>
          <p:cNvPr id="7" name="Marcador de contenido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1825625"/>
            <a:ext cx="5639874" cy="4351337"/>
          </a:xfrm>
        </p:spPr>
      </p:pic>
      <p:pic>
        <p:nvPicPr>
          <p:cNvPr id="8" name="Marcador de contenido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78074" y="1825625"/>
            <a:ext cx="4430332" cy="4351338"/>
          </a:xfrm>
        </p:spPr>
      </p:pic>
    </p:spTree>
    <p:extLst>
      <p:ext uri="{BB962C8B-B14F-4D97-AF65-F5344CB8AC3E}">
        <p14:creationId xmlns:p14="http://schemas.microsoft.com/office/powerpoint/2010/main" val="1853497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PE" dirty="0" smtClean="0"/>
              <a:t>El saber comunitario en el sistema educativo. Disonancia entre dos tradiciones cognoscitivas.</a:t>
            </a:r>
            <a:endParaRPr lang="es-PE" dirty="0"/>
          </a:p>
        </p:txBody>
      </p:sp>
      <p:pic>
        <p:nvPicPr>
          <p:cNvPr id="4" name="Ninita-riotamb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34188" y="1825625"/>
            <a:ext cx="7723624" cy="4351338"/>
          </a:xfrm>
        </p:spPr>
      </p:pic>
    </p:spTree>
    <p:extLst>
      <p:ext uri="{BB962C8B-B14F-4D97-AF65-F5344CB8AC3E}">
        <p14:creationId xmlns:p14="http://schemas.microsoft.com/office/powerpoint/2010/main" val="947325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PE" b="1" dirty="0" smtClean="0">
                <a:solidFill>
                  <a:srgbClr val="002060"/>
                </a:solidFill>
              </a:rPr>
              <a:t> Una </a:t>
            </a:r>
            <a:r>
              <a:rPr lang="es-PE" b="1" dirty="0">
                <a:solidFill>
                  <a:srgbClr val="002060"/>
                </a:solidFill>
              </a:rPr>
              <a:t>educación para la convivencia en un mundo culturalmente </a:t>
            </a:r>
            <a:r>
              <a:rPr lang="es-PE" b="1" dirty="0" smtClean="0">
                <a:solidFill>
                  <a:srgbClr val="002060"/>
                </a:solidFill>
              </a:rPr>
              <a:t>diverso, implica el diálogo de saberes.</a:t>
            </a:r>
            <a:endParaRPr lang="es-PE" dirty="0"/>
          </a:p>
        </p:txBody>
      </p:sp>
      <p:sp>
        <p:nvSpPr>
          <p:cNvPr id="3" name="Marcador de contenido 2"/>
          <p:cNvSpPr>
            <a:spLocks noGrp="1"/>
          </p:cNvSpPr>
          <p:nvPr>
            <p:ph idx="1"/>
          </p:nvPr>
        </p:nvSpPr>
        <p:spPr/>
        <p:txBody>
          <a:bodyPr/>
          <a:lstStyle/>
          <a:p>
            <a:pPr marL="0" indent="0">
              <a:buNone/>
            </a:pPr>
            <a:r>
              <a:rPr lang="es-PE" dirty="0" smtClean="0"/>
              <a:t>Tiene sus </a:t>
            </a:r>
            <a:r>
              <a:rPr lang="es-PE" dirty="0"/>
              <a:t>p</a:t>
            </a:r>
            <a:r>
              <a:rPr lang="es-PE" dirty="0" smtClean="0"/>
              <a:t>re-requisitos:</a:t>
            </a:r>
          </a:p>
          <a:p>
            <a:r>
              <a:rPr lang="es-PE" dirty="0" smtClean="0"/>
              <a:t>Conocer la cultura educativa comunitaria.</a:t>
            </a:r>
          </a:p>
          <a:p>
            <a:r>
              <a:rPr lang="es-PE" dirty="0" smtClean="0"/>
              <a:t>Conocer la cultura educativa oficial occidental moderna.</a:t>
            </a:r>
          </a:p>
          <a:p>
            <a:r>
              <a:rPr lang="es-PE" dirty="0" smtClean="0"/>
              <a:t>Promover el diálogo de saberes entre tradiciones diferentes entendiendo que: </a:t>
            </a:r>
          </a:p>
          <a:p>
            <a:pPr marL="0" indent="0">
              <a:buNone/>
            </a:pPr>
            <a:r>
              <a:rPr lang="es-PE" dirty="0" smtClean="0"/>
              <a:t>“Ninguna </a:t>
            </a:r>
            <a:r>
              <a:rPr lang="es-PE" dirty="0"/>
              <a:t>tradición por separado es capaz de superar los desafíos globales actuales: pérdida de la biodiversidad; crisis climática, e inseguridad alimentaria</a:t>
            </a:r>
            <a:r>
              <a:rPr lang="es-PE" dirty="0" smtClean="0"/>
              <a:t>. Requerimos del concurso de todas para regenerar un mundo en que </a:t>
            </a:r>
            <a:r>
              <a:rPr lang="es-PE" dirty="0" err="1" smtClean="0"/>
              <a:t>quepen</a:t>
            </a:r>
            <a:r>
              <a:rPr lang="es-PE" dirty="0" smtClean="0"/>
              <a:t> muchos mundos”.</a:t>
            </a:r>
            <a:endParaRPr lang="es-PE" dirty="0"/>
          </a:p>
        </p:txBody>
      </p:sp>
    </p:spTree>
    <p:extLst>
      <p:ext uri="{BB962C8B-B14F-4D97-AF65-F5344CB8AC3E}">
        <p14:creationId xmlns:p14="http://schemas.microsoft.com/office/powerpoint/2010/main" val="39088543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PE" dirty="0" smtClean="0"/>
              <a:t>Diálogo de saberes.</a:t>
            </a:r>
            <a:br>
              <a:rPr lang="es-PE" dirty="0" smtClean="0"/>
            </a:br>
            <a:r>
              <a:rPr lang="es-PE" dirty="0" smtClean="0"/>
              <a:t>Construcción colectiva de los contenidos educativos.</a:t>
            </a:r>
            <a:endParaRPr lang="es-PE" dirty="0"/>
          </a:p>
        </p:txBody>
      </p:sp>
      <p:graphicFrame>
        <p:nvGraphicFramePr>
          <p:cNvPr id="4" name="Marcador de contenido 3"/>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0054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2580" y="167425"/>
            <a:ext cx="10671220" cy="1523263"/>
          </a:xfrm>
        </p:spPr>
        <p:txBody>
          <a:bodyPr>
            <a:noAutofit/>
          </a:bodyPr>
          <a:lstStyle/>
          <a:p>
            <a:pPr algn="ctr"/>
            <a:r>
              <a:rPr lang="es-PE" sz="3600" dirty="0" smtClean="0"/>
              <a:t>No tiene porqué oponer el aprendizaje de una cultura educativa con la otra. Se requiere de una diversidad de  modos de conocer y saber-hacer.</a:t>
            </a:r>
            <a:endParaRPr lang="es-PE" sz="3600" dirty="0"/>
          </a:p>
        </p:txBody>
      </p:sp>
      <p:pic>
        <p:nvPicPr>
          <p:cNvPr id="4" name="Marcador de contenido 3"/>
          <p:cNvPicPr>
            <a:picLocks noGrp="1" noChangeAspect="1"/>
          </p:cNvPicPr>
          <p:nvPr>
            <p:ph idx="1"/>
          </p:nvPr>
        </p:nvPicPr>
        <p:blipFill>
          <a:blip r:embed="rId2"/>
          <a:stretch>
            <a:fillRect/>
          </a:stretch>
        </p:blipFill>
        <p:spPr>
          <a:xfrm>
            <a:off x="3577112" y="1825625"/>
            <a:ext cx="5037776" cy="4351338"/>
          </a:xfrm>
          <a:prstGeom prst="rect">
            <a:avLst/>
          </a:prstGeom>
        </p:spPr>
      </p:pic>
    </p:spTree>
    <p:extLst>
      <p:ext uri="{BB962C8B-B14F-4D97-AF65-F5344CB8AC3E}">
        <p14:creationId xmlns:p14="http://schemas.microsoft.com/office/powerpoint/2010/main" val="4012695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PE" dirty="0" smtClean="0"/>
              <a:t>GRACIAS</a:t>
            </a:r>
            <a:endParaRPr lang="es-PE"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62141" y="1690688"/>
            <a:ext cx="6259131" cy="4486275"/>
          </a:xfrm>
        </p:spPr>
      </p:pic>
    </p:spTree>
    <p:extLst>
      <p:ext uri="{BB962C8B-B14F-4D97-AF65-F5344CB8AC3E}">
        <p14:creationId xmlns:p14="http://schemas.microsoft.com/office/powerpoint/2010/main" val="4241632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smtClean="0"/>
              <a:t>La crianza</a:t>
            </a:r>
            <a:endParaRPr lang="es-PE" dirty="0"/>
          </a:p>
        </p:txBody>
      </p:sp>
      <p:sp>
        <p:nvSpPr>
          <p:cNvPr id="4" name="Text Placeholder 3"/>
          <p:cNvSpPr>
            <a:spLocks noGrp="1"/>
          </p:cNvSpPr>
          <p:nvPr>
            <p:ph type="body" sz="half" idx="2"/>
          </p:nvPr>
        </p:nvSpPr>
        <p:spPr/>
        <p:txBody>
          <a:bodyPr/>
          <a:lstStyle/>
          <a:p>
            <a:r>
              <a:rPr lang="es-ES" smtClean="0"/>
              <a:t>Criar hace referencia a una relación afectiva entre humanos y naturaleza. Está asociada a los verbos: alimentar, amamantar, y sustentar,  que  expresan relaciones de cuidado, cultivo, y hospitalidad recíprocas.  </a:t>
            </a:r>
          </a:p>
          <a:p>
            <a:r>
              <a:rPr lang="es-ES" smtClean="0"/>
              <a:t>La crianza urde, refuerza, y entrama el tejido de la vida, entendida ésta como un lienzo, una manta, en permanente regeneración y que solicita de todos una actitud diligente y de cuidado para evitar su desmembramiento. El humano, desde esta perspectiva es un ser destinado a la crianza.</a:t>
            </a:r>
            <a:endParaRPr lang="es-PE" dirty="0"/>
          </a:p>
        </p:txBody>
      </p:sp>
      <p:pic>
        <p:nvPicPr>
          <p:cNvPr id="35" name="Content Placeholder 3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83200" y="457201"/>
            <a:ext cx="5671127" cy="5403850"/>
          </a:xfrm>
        </p:spPr>
      </p:pic>
    </p:spTree>
    <p:extLst>
      <p:ext uri="{BB962C8B-B14F-4D97-AF65-F5344CB8AC3E}">
        <p14:creationId xmlns:p14="http://schemas.microsoft.com/office/powerpoint/2010/main" val="1625316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Vivir en comunidad.</a:t>
            </a:r>
            <a:endParaRPr lang="es-PE"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3188" y="1109662"/>
            <a:ext cx="6172200" cy="4629150"/>
          </a:xfrm>
        </p:spPr>
      </p:pic>
      <p:sp>
        <p:nvSpPr>
          <p:cNvPr id="4" name="Text Placeholder 3"/>
          <p:cNvSpPr>
            <a:spLocks noGrp="1"/>
          </p:cNvSpPr>
          <p:nvPr>
            <p:ph type="body" sz="half" idx="2"/>
          </p:nvPr>
        </p:nvSpPr>
        <p:spPr/>
        <p:txBody>
          <a:bodyPr>
            <a:normAutofit/>
          </a:bodyPr>
          <a:lstStyle/>
          <a:p>
            <a:r>
              <a:rPr lang="es-ES" sz="1800" dirty="0"/>
              <a:t>El buen vivir  o vivir bonito –en quechua </a:t>
            </a:r>
            <a:r>
              <a:rPr lang="es-ES" sz="1800" i="1" dirty="0" err="1"/>
              <a:t>Allin</a:t>
            </a:r>
            <a:r>
              <a:rPr lang="es-ES" sz="1800" i="1" dirty="0"/>
              <a:t> </a:t>
            </a:r>
            <a:r>
              <a:rPr lang="es-ES" sz="1800" i="1" dirty="0" err="1"/>
              <a:t>Kawsay</a:t>
            </a:r>
            <a:r>
              <a:rPr lang="es-ES" sz="1800" dirty="0"/>
              <a:t>-  es inseparable de la vida en comunidad, en familia, en </a:t>
            </a:r>
            <a:r>
              <a:rPr lang="es-ES" sz="1800" i="1" dirty="0"/>
              <a:t>ayllu</a:t>
            </a:r>
            <a:r>
              <a:rPr lang="es-ES" sz="1800" dirty="0"/>
              <a:t>. Este es otro de sus distintivos</a:t>
            </a:r>
            <a:r>
              <a:rPr lang="es-ES" sz="1800" dirty="0" smtClean="0"/>
              <a:t>.</a:t>
            </a:r>
          </a:p>
          <a:p>
            <a:r>
              <a:rPr lang="es-ES" sz="1800" dirty="0" smtClean="0"/>
              <a:t> </a:t>
            </a:r>
            <a:r>
              <a:rPr lang="es-ES" sz="1800" dirty="0"/>
              <a:t>A diferencia  de la “buena vida moderna” en el que prima el individuo, la competencia y la empresa, ésta se realiza en el marco de la solidaridad, el compartir y la crianza entre humanos y el mundo más que humano. </a:t>
            </a:r>
            <a:endParaRPr lang="es-ES" sz="1800" dirty="0" smtClean="0"/>
          </a:p>
          <a:p>
            <a:r>
              <a:rPr lang="es-ES" sz="1800" dirty="0" smtClean="0"/>
              <a:t>Proporciona </a:t>
            </a:r>
            <a:r>
              <a:rPr lang="es-ES" sz="1800" dirty="0"/>
              <a:t>el marco de amparo y querencia donde habita la vida bonita</a:t>
            </a:r>
            <a:endParaRPr lang="es-PE" sz="1800" dirty="0"/>
          </a:p>
        </p:txBody>
      </p:sp>
    </p:spTree>
    <p:extLst>
      <p:ext uri="{BB962C8B-B14F-4D97-AF65-F5344CB8AC3E}">
        <p14:creationId xmlns:p14="http://schemas.microsoft.com/office/powerpoint/2010/main" val="861688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863600"/>
          </a:xfrm>
        </p:spPr>
        <p:txBody>
          <a:bodyPr/>
          <a:lstStyle/>
          <a:p>
            <a:r>
              <a:rPr lang="es-PE" b="1" dirty="0" smtClean="0"/>
              <a:t>Respeto</a:t>
            </a:r>
            <a:endParaRPr lang="es-PE" b="1"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3188" y="1109662"/>
            <a:ext cx="6172200" cy="4629150"/>
          </a:xfrm>
        </p:spPr>
      </p:pic>
      <p:sp>
        <p:nvSpPr>
          <p:cNvPr id="4" name="Text Placeholder 3"/>
          <p:cNvSpPr>
            <a:spLocks noGrp="1"/>
          </p:cNvSpPr>
          <p:nvPr>
            <p:ph type="body" sz="half" idx="2"/>
          </p:nvPr>
        </p:nvSpPr>
        <p:spPr>
          <a:xfrm>
            <a:off x="839788" y="2057399"/>
            <a:ext cx="3667557" cy="3811589"/>
          </a:xfrm>
        </p:spPr>
        <p:txBody>
          <a:bodyPr>
            <a:normAutofit fontScale="92500" lnSpcReduction="10000"/>
          </a:bodyPr>
          <a:lstStyle/>
          <a:p>
            <a:r>
              <a:rPr lang="es-ES" dirty="0" smtClean="0"/>
              <a:t>Respeto </a:t>
            </a:r>
            <a:r>
              <a:rPr lang="es-ES" dirty="0"/>
              <a:t>entre humanos, de los humanos con la naturaleza, y de los humanos hacia las deidades. </a:t>
            </a:r>
            <a:endParaRPr lang="es-ES" dirty="0" smtClean="0"/>
          </a:p>
          <a:p>
            <a:r>
              <a:rPr lang="es-ES" dirty="0" smtClean="0"/>
              <a:t>Respeto</a:t>
            </a:r>
            <a:r>
              <a:rPr lang="es-ES" dirty="0"/>
              <a:t>, para los andinos y amazónicos, es saber hacer bien las cosas en su momento y  lugar. Respetar al otro obliga a que los actos de cualquiera de sus  miembros,  estén en  sintonía con los  actos de los demás, de modo que la vida se recree  en armonía. Si la naturaleza es diversa su regeneración debe ser compatible con esta vocación. </a:t>
            </a:r>
            <a:endParaRPr lang="es-ES" dirty="0" smtClean="0"/>
          </a:p>
          <a:p>
            <a:r>
              <a:rPr lang="es-ES" dirty="0" smtClean="0"/>
              <a:t>Cada </a:t>
            </a:r>
            <a:r>
              <a:rPr lang="es-ES" dirty="0"/>
              <a:t>momento exige una trama  dialogal específica, que debe ser realizada en un lugar también específico.  Hacerlo en una circunstancia y un lugar que no corresponde origina el desequilibrio, el vuelco del mundo, la crisis, el destrame. </a:t>
            </a:r>
            <a:endParaRPr lang="es-PE" dirty="0"/>
          </a:p>
          <a:p>
            <a:endParaRPr lang="es-PE" dirty="0"/>
          </a:p>
        </p:txBody>
      </p:sp>
    </p:spTree>
    <p:extLst>
      <p:ext uri="{BB962C8B-B14F-4D97-AF65-F5344CB8AC3E}">
        <p14:creationId xmlns:p14="http://schemas.microsoft.com/office/powerpoint/2010/main" val="657741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891" y="457200"/>
            <a:ext cx="3682134" cy="900545"/>
          </a:xfrm>
        </p:spPr>
        <p:txBody>
          <a:bodyPr>
            <a:normAutofit fontScale="90000"/>
          </a:bodyPr>
          <a:lstStyle/>
          <a:p>
            <a:r>
              <a:rPr lang="es-PE" dirty="0" smtClean="0"/>
              <a:t>Los vuelcos. La desarmonía.</a:t>
            </a:r>
            <a:endParaRPr lang="es-PE" dirty="0"/>
          </a:p>
        </p:txBody>
      </p:sp>
      <p:sp>
        <p:nvSpPr>
          <p:cNvPr id="4" name="Text Placeholder 3"/>
          <p:cNvSpPr>
            <a:spLocks noGrp="1"/>
          </p:cNvSpPr>
          <p:nvPr>
            <p:ph type="body" sz="half" idx="2"/>
          </p:nvPr>
        </p:nvSpPr>
        <p:spPr/>
        <p:txBody>
          <a:bodyPr>
            <a:normAutofit lnSpcReduction="10000"/>
          </a:bodyPr>
          <a:lstStyle/>
          <a:p>
            <a:r>
              <a:rPr lang="es-ES" sz="1800" dirty="0"/>
              <a:t>El buen vivir, no es pues el mundo de la armonía perpetua, la perfección o el equilibrio permanente. El conflicto puede surgir y de hecho surge en el vivir cotidiano. Lo que se cuida es que el conflicto no se desborde y se  convierta en una situación regular que impida la vida en comunidad. </a:t>
            </a:r>
            <a:endParaRPr lang="es-ES" sz="1800" dirty="0" smtClean="0"/>
          </a:p>
          <a:p>
            <a:r>
              <a:rPr lang="es-ES" sz="1800" dirty="0" smtClean="0"/>
              <a:t>Las </a:t>
            </a:r>
            <a:r>
              <a:rPr lang="es-ES" sz="1800" dirty="0"/>
              <a:t>riñas y problemas tienen sus modos de ser diluidos de manera que no engendren cánceres que dificulten el  fluir de la vida. Existen los denominados </a:t>
            </a:r>
            <a:r>
              <a:rPr lang="es-ES" sz="1800" i="1" dirty="0"/>
              <a:t>“</a:t>
            </a:r>
            <a:r>
              <a:rPr lang="es-ES" sz="1800" i="1" dirty="0" err="1"/>
              <a:t>tinkuy</a:t>
            </a:r>
            <a:r>
              <a:rPr lang="es-ES" sz="1800" i="1" dirty="0"/>
              <a:t>”</a:t>
            </a:r>
            <a:r>
              <a:rPr lang="es-ES" sz="1800" dirty="0"/>
              <a:t> o encuentros que dentro de un contexto ritual y festivo sirven para tales fines.</a:t>
            </a:r>
            <a:endParaRPr lang="es-PE" sz="1800" dirty="0"/>
          </a:p>
          <a:p>
            <a:endParaRPr lang="es-PE" dirty="0"/>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3188" y="1109662"/>
            <a:ext cx="6172200" cy="4629150"/>
          </a:xfrm>
        </p:spPr>
      </p:pic>
    </p:spTree>
    <p:extLst>
      <p:ext uri="{BB962C8B-B14F-4D97-AF65-F5344CB8AC3E}">
        <p14:creationId xmlns:p14="http://schemas.microsoft.com/office/powerpoint/2010/main" val="1219465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MX" dirty="0" smtClean="0"/>
              <a:t/>
            </a:r>
            <a:br>
              <a:rPr lang="es-MX" dirty="0" smtClean="0"/>
            </a:br>
            <a:r>
              <a:rPr lang="es-MX" dirty="0"/>
              <a:t/>
            </a:r>
            <a:br>
              <a:rPr lang="es-MX" dirty="0"/>
            </a:br>
            <a:r>
              <a:rPr lang="es-MX" dirty="0" smtClean="0"/>
              <a:t>"Reencuentro entre educación con calidad y el buen vivir"</a:t>
            </a:r>
            <a:r>
              <a:rPr lang="es-PE" dirty="0" smtClean="0"/>
              <a:t/>
            </a:r>
            <a:br>
              <a:rPr lang="es-PE" dirty="0" smtClean="0"/>
            </a:br>
            <a:r>
              <a:rPr lang="es-MX" sz="3100" dirty="0" smtClean="0"/>
              <a:t>Lic. Grimaldo Rengifo Vásquez. PRATEC.</a:t>
            </a:r>
            <a:br>
              <a:rPr lang="es-MX" sz="3100" dirty="0" smtClean="0"/>
            </a:br>
            <a:endParaRPr lang="es-PE" sz="3100" dirty="0"/>
          </a:p>
        </p:txBody>
      </p:sp>
      <p:sp>
        <p:nvSpPr>
          <p:cNvPr id="3" name="Subtitle 2"/>
          <p:cNvSpPr>
            <a:spLocks noGrp="1"/>
          </p:cNvSpPr>
          <p:nvPr>
            <p:ph type="subTitle" idx="1"/>
          </p:nvPr>
        </p:nvSpPr>
        <p:spPr/>
        <p:txBody>
          <a:bodyPr>
            <a:normAutofit fontScale="92500" lnSpcReduction="20000"/>
          </a:bodyPr>
          <a:lstStyle/>
          <a:p>
            <a:r>
              <a:rPr lang="es-PE" dirty="0" smtClean="0"/>
              <a:t>Convención Sanmarquina</a:t>
            </a:r>
            <a:br>
              <a:rPr lang="es-PE" dirty="0" smtClean="0"/>
            </a:br>
            <a:r>
              <a:rPr lang="es-PE" b="1" dirty="0" smtClean="0"/>
              <a:t>Educación con calidad, nuestra cultura.</a:t>
            </a:r>
          </a:p>
          <a:p>
            <a:r>
              <a:rPr lang="es-MX" b="1" dirty="0" smtClean="0"/>
              <a:t>Lima, 22 marzo, 2018</a:t>
            </a:r>
            <a:endParaRPr lang="es-PE" dirty="0"/>
          </a:p>
          <a:p>
            <a:r>
              <a:rPr lang="es-PE" dirty="0" smtClean="0"/>
              <a:t/>
            </a:r>
            <a:br>
              <a:rPr lang="es-PE" dirty="0" smtClean="0"/>
            </a:br>
            <a:endParaRPr lang="es-PE" dirty="0"/>
          </a:p>
          <a:p>
            <a:endParaRPr lang="es-PE" dirty="0"/>
          </a:p>
        </p:txBody>
      </p:sp>
      <p:sp>
        <p:nvSpPr>
          <p:cNvPr id="4" name="Subtitle 2"/>
          <p:cNvSpPr txBox="1">
            <a:spLocks/>
          </p:cNvSpPr>
          <p:nvPr/>
        </p:nvSpPr>
        <p:spPr>
          <a:xfrm>
            <a:off x="1665515" y="5463495"/>
            <a:ext cx="9144000" cy="393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sz="2800" b="1" dirty="0" smtClean="0"/>
              <a:t>Parte 2</a:t>
            </a:r>
          </a:p>
          <a:p>
            <a:r>
              <a:rPr lang="es-PE" sz="2800" b="1" dirty="0" smtClean="0"/>
              <a:t/>
            </a:r>
            <a:br>
              <a:rPr lang="es-PE" sz="2800" b="1" dirty="0" smtClean="0"/>
            </a:br>
            <a:endParaRPr lang="es-PE" sz="2800" b="1" dirty="0" smtClean="0"/>
          </a:p>
          <a:p>
            <a:endParaRPr lang="es-PE" sz="2800" b="1" dirty="0"/>
          </a:p>
        </p:txBody>
      </p:sp>
    </p:spTree>
    <p:extLst>
      <p:ext uri="{BB962C8B-B14F-4D97-AF65-F5344CB8AC3E}">
        <p14:creationId xmlns:p14="http://schemas.microsoft.com/office/powerpoint/2010/main" val="85007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PE" dirty="0" smtClean="0"/>
              <a:t>Educación y buen vivir.</a:t>
            </a:r>
            <a:endParaRPr lang="es-PE"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0674499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1401</Words>
  <Application>Microsoft Office PowerPoint</Application>
  <PresentationFormat>Panorámica</PresentationFormat>
  <Paragraphs>113</Paragraphs>
  <Slides>36</Slides>
  <Notes>0</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36</vt:i4>
      </vt:variant>
    </vt:vector>
  </HeadingPairs>
  <TitlesOfParts>
    <vt:vector size="40" baseType="lpstr">
      <vt:lpstr>Arial</vt:lpstr>
      <vt:lpstr>Calibri</vt:lpstr>
      <vt:lpstr>Calibri Light</vt:lpstr>
      <vt:lpstr>Office Theme</vt:lpstr>
      <vt:lpstr>  "Reencuentro entre educación con calidad y el buen vivir" Lic. Grimaldo Rengifo Vásquez. PRATEC. </vt:lpstr>
      <vt:lpstr>Buen vivir</vt:lpstr>
      <vt:lpstr>Vivir en armonía con la naturaleza</vt:lpstr>
      <vt:lpstr>La crianza</vt:lpstr>
      <vt:lpstr>Vivir en comunidad.</vt:lpstr>
      <vt:lpstr>Respeto</vt:lpstr>
      <vt:lpstr>Los vuelcos. La desarmonía.</vt:lpstr>
      <vt:lpstr>  "Reencuentro entre educación con calidad y el buen vivir" Lic. Grimaldo Rengifo Vásquez. PRATEC. </vt:lpstr>
      <vt:lpstr>Educación y buen vivir.</vt:lpstr>
      <vt:lpstr>Los espacios de aprendizaje</vt:lpstr>
      <vt:lpstr> Cada espacio es diferente, heterogéneo y múltiple.</vt:lpstr>
      <vt:lpstr>Las  espacios de aprendizaje están  relacionados.</vt:lpstr>
      <vt:lpstr>Los sujetos del aprendizaje: humanos, naturaleza, y deidades.</vt:lpstr>
      <vt:lpstr>Todos saben, todos enseñan, todos aprenden. Todos tienen cultura: humanos, deidades, y naturaleza.</vt:lpstr>
      <vt:lpstr>La educación sin aulas.</vt:lpstr>
      <vt:lpstr>   No existe actividad donde no esté el niño y la niña aprendiendo.  Aprendizaje en la complejidad.  </vt:lpstr>
      <vt:lpstr>Los niños y las niñas participan con sus padres en la labores cotidianas aprendiendo de éstos esta complejidad. Tiempo de calidad de padres a hijos</vt:lpstr>
      <vt:lpstr>Es local y circunstancial. El saber se sintoniza con la diversidad de suelos, animales, ríos, y climas diversos y cambiantes. </vt:lpstr>
      <vt:lpstr>Junta teoría y práctica. Vincula el saber con el hacer.</vt:lpstr>
      <vt:lpstr>El error y el conflicto es parte del aprendizaje</vt:lpstr>
      <vt:lpstr>Todo a su tiempo: El aprendizaje en función del calendario comunal.</vt:lpstr>
      <vt:lpstr>El desarrollo  de un pensamiento divergente.</vt:lpstr>
      <vt:lpstr>  Desarrolla la  creatividad y la apertura a lo nuevo y  desconocido. .  </vt:lpstr>
      <vt:lpstr>Un pensamiento relacional y recreativo</vt:lpstr>
      <vt:lpstr>Para qué este senti-pensar</vt:lpstr>
      <vt:lpstr>El para qué de la educación comunitaria.  </vt:lpstr>
      <vt:lpstr>Gracias</vt:lpstr>
      <vt:lpstr>  "Reencuentro entre educación con calidad y el buen vivir" </vt:lpstr>
      <vt:lpstr>La educación comunitaria y el la educación oficial.  Una pedagogía para aprender a vivir en diversidad:  el diálogo de saberes. </vt:lpstr>
      <vt:lpstr>Educar en la diversidad. No más un Perú sin nosotros </vt:lpstr>
      <vt:lpstr>“La educación de mi hijo no es solamente leer y escribir, sino también está en aprender la crianza de las chacras, crianza de las semillas, encariñar las semillas pensando para su vida futura”.    Don Teodoro Espinoza Hinostroza de la comunidad de ChaKa. Ayacucho. </vt:lpstr>
      <vt:lpstr>El saber comunitario en el sistema educativo. Disonancia entre dos tradiciones cognoscitivas.</vt:lpstr>
      <vt:lpstr> Una educación para la convivencia en un mundo culturalmente diverso, implica el diálogo de saberes.</vt:lpstr>
      <vt:lpstr>Diálogo de saberes. Construcción colectiva de los contenidos educativos.</vt:lpstr>
      <vt:lpstr>No tiene porqué oponer el aprendizaje de una cultura educativa con la otra. Se requiere de una diversidad de  modos de conocer y saber-hacer.</vt:lpstr>
      <vt:lpstr>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"Reencuentro entre educación con calidad y el buen vivir" Lic. Grimaldo Rengifo Vásquez. PRATEC.</dc:title>
  <dc:creator>GRIMALDO</dc:creator>
  <cp:lastModifiedBy>Usuario</cp:lastModifiedBy>
  <cp:revision>4</cp:revision>
  <dcterms:created xsi:type="dcterms:W3CDTF">2018-03-18T21:37:15Z</dcterms:created>
  <dcterms:modified xsi:type="dcterms:W3CDTF">2018-04-02T21:55:56Z</dcterms:modified>
</cp:coreProperties>
</file>